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7"/>
  </p:notesMasterIdLst>
  <p:sldIdLst>
    <p:sldId id="256" r:id="rId5"/>
    <p:sldId id="453" r:id="rId6"/>
    <p:sldId id="352" r:id="rId7"/>
    <p:sldId id="397" r:id="rId8"/>
    <p:sldId id="399" r:id="rId9"/>
    <p:sldId id="400" r:id="rId10"/>
    <p:sldId id="421" r:id="rId11"/>
    <p:sldId id="257" r:id="rId12"/>
    <p:sldId id="293" r:id="rId13"/>
    <p:sldId id="295" r:id="rId14"/>
    <p:sldId id="294" r:id="rId15"/>
    <p:sldId id="423" r:id="rId16"/>
    <p:sldId id="454" r:id="rId17"/>
    <p:sldId id="455" r:id="rId18"/>
    <p:sldId id="456" r:id="rId19"/>
    <p:sldId id="457" r:id="rId20"/>
    <p:sldId id="303" r:id="rId21"/>
    <p:sldId id="424" r:id="rId22"/>
    <p:sldId id="425" r:id="rId23"/>
    <p:sldId id="426" r:id="rId24"/>
    <p:sldId id="427" r:id="rId25"/>
    <p:sldId id="428" r:id="rId26"/>
    <p:sldId id="351" r:id="rId27"/>
    <p:sldId id="279" r:id="rId28"/>
    <p:sldId id="429" r:id="rId29"/>
    <p:sldId id="430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353" r:id="rId52"/>
    <p:sldId id="358" r:id="rId53"/>
    <p:sldId id="459" r:id="rId54"/>
    <p:sldId id="458" r:id="rId55"/>
    <p:sldId id="417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FC4"/>
    <a:srgbClr val="FFE9A3"/>
    <a:srgbClr val="065D95"/>
    <a:srgbClr val="00863D"/>
    <a:srgbClr val="FF33CC"/>
    <a:srgbClr val="82A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5590" autoAdjust="0"/>
  </p:normalViewPr>
  <p:slideViewPr>
    <p:cSldViewPr snapToGrid="0">
      <p:cViewPr varScale="1">
        <p:scale>
          <a:sx n="110" d="100"/>
          <a:sy n="110" d="100"/>
        </p:scale>
        <p:origin x="438" y="96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BFF3F-A9D3-412F-B52D-405CFFD97378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E6B15-FA54-44C9-9D56-B6361E6DB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5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1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66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04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382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5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1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425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98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77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8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87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19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32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93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31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48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49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27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16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28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13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79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848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71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36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52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48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96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261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30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54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1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52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92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29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86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381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4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6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16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929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3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05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4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86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E6B15-FA54-44C9-9D56-B6361E6DB4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2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한동대학교 - 위키백과, 우리 모두의 백과사전">
            <a:extLst>
              <a:ext uri="{FF2B5EF4-FFF2-40B4-BE49-F238E27FC236}">
                <a16:creationId xmlns:a16="http://schemas.microsoft.com/office/drawing/2014/main" id="{D4156042-9240-8D76-FCFF-FE154EF1F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20" y="1022150"/>
            <a:ext cx="3870960" cy="38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F4DE61-D691-4C8C-7D24-BFFA936164C6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0B2FDD-01A5-105B-169F-98542167476D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2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6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6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0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8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E055-F613-19F1-6319-A55632EF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" y="58536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41BB83-A131-6AF8-C15E-D0ADE692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8D448B-AA0B-3B40-E627-FACDDEEF7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90AC41-0500-BD8B-3570-FAE86B71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8B3D8B-4B65-9367-D22A-0D19CEB8956F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8" descr="한동대학교 logo에 대한 이미지 검색결과">
            <a:extLst>
              <a:ext uri="{FF2B5EF4-FFF2-40B4-BE49-F238E27FC236}">
                <a16:creationId xmlns:a16="http://schemas.microsoft.com/office/drawing/2014/main" id="{3B12F741-B1D3-B9F2-54F5-E11E9850B8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8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606DF1-505D-8D95-1560-EB9A86C66DD0}"/>
              </a:ext>
            </a:extLst>
          </p:cNvPr>
          <p:cNvSpPr/>
          <p:nvPr userDrawn="1"/>
        </p:nvSpPr>
        <p:spPr>
          <a:xfrm>
            <a:off x="10064" y="53965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49A83D-8617-51FD-8646-D1F206461FBF}"/>
              </a:ext>
            </a:extLst>
          </p:cNvPr>
          <p:cNvSpPr/>
          <p:nvPr userDrawn="1"/>
        </p:nvSpPr>
        <p:spPr>
          <a:xfrm>
            <a:off x="0" y="628607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8" descr="한동대학교 logo에 대한 이미지 검색결과">
            <a:extLst>
              <a:ext uri="{FF2B5EF4-FFF2-40B4-BE49-F238E27FC236}">
                <a16:creationId xmlns:a16="http://schemas.microsoft.com/office/drawing/2014/main" id="{6E364689-6250-9331-94EC-14C0319482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04" y="6398823"/>
            <a:ext cx="1497496" cy="4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6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5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85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3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0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975CC-E262-4DD0-9A1C-E0D2F8509E91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154C7-A6F2-49C9-8CE2-0646F873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6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350.png"/><Relationship Id="rId3" Type="http://schemas.openxmlformats.org/officeDocument/2006/relationships/image" Target="../media/image36.png"/><Relationship Id="rId21" Type="http://schemas.openxmlformats.org/officeDocument/2006/relationships/image" Target="../media/image4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320.png"/><Relationship Id="rId23" Type="http://schemas.openxmlformats.org/officeDocument/2006/relationships/image" Target="../media/image50.png"/><Relationship Id="rId10" Type="http://schemas.openxmlformats.org/officeDocument/2006/relationships/image" Target="../media/image43.png"/><Relationship Id="rId19" Type="http://schemas.openxmlformats.org/officeDocument/2006/relationships/image" Target="../media/image36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22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8.png"/><Relationship Id="rId5" Type="http://schemas.openxmlformats.org/officeDocument/2006/relationships/image" Target="../media/image710.png"/><Relationship Id="rId10" Type="http://schemas.openxmlformats.org/officeDocument/2006/relationships/image" Target="../media/image137.png"/><Relationship Id="rId4" Type="http://schemas.openxmlformats.org/officeDocument/2006/relationships/image" Target="../media/image700.png"/><Relationship Id="rId9" Type="http://schemas.openxmlformats.org/officeDocument/2006/relationships/image" Target="../media/image6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10" Type="http://schemas.openxmlformats.org/officeDocument/2006/relationships/image" Target="../media/image143.png"/><Relationship Id="rId4" Type="http://schemas.openxmlformats.org/officeDocument/2006/relationships/image" Target="../media/image141.png"/><Relationship Id="rId9" Type="http://schemas.openxmlformats.org/officeDocument/2006/relationships/image" Target="../media/image6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15EB9-6E8C-CDF3-4411-7397B7218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688489"/>
            <a:ext cx="11973261" cy="2995487"/>
          </a:xfrm>
        </p:spPr>
        <p:txBody>
          <a:bodyPr>
            <a:normAutofit/>
          </a:bodyPr>
          <a:lstStyle/>
          <a:p>
            <a:r>
              <a:rPr lang="en-US" altLang="ko-KR" sz="9600" b="1" dirty="0"/>
              <a:t>CAE Final</a:t>
            </a:r>
            <a:r>
              <a:rPr lang="ko-KR" altLang="en-US" sz="9600" b="1" dirty="0"/>
              <a:t> </a:t>
            </a:r>
            <a:r>
              <a:rPr lang="en-US" altLang="ko-KR" sz="9600" b="1" dirty="0"/>
              <a:t>Report</a:t>
            </a:r>
            <a:endParaRPr lang="ko-KR" altLang="en-US" b="1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E596B86-4C8B-2E1B-4A95-32CAB9CC8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39" y="3603253"/>
            <a:ext cx="11973261" cy="460781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Improvement of the arm in the suspension system of an electric vehicle.</a:t>
            </a:r>
            <a:endParaRPr lang="ko-KR" alt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5F60A-66DD-A601-07E1-AD73EF46A530}"/>
              </a:ext>
            </a:extLst>
          </p:cNvPr>
          <p:cNvSpPr txBox="1"/>
          <p:nvPr/>
        </p:nvSpPr>
        <p:spPr>
          <a:xfrm>
            <a:off x="10471640" y="5505010"/>
            <a:ext cx="1862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21800330	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박현의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21900416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안견힐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21900793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한태건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162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2344B4-5E40-3DF5-C812-FEA67F38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56" y="1629750"/>
            <a:ext cx="3103619" cy="2325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0066E9C-36F5-9DB3-FA91-AF5A0462CD8F}"/>
              </a:ext>
            </a:extLst>
          </p:cNvPr>
          <p:cNvSpPr txBox="1"/>
          <p:nvPr/>
        </p:nvSpPr>
        <p:spPr>
          <a:xfrm>
            <a:off x="705381" y="1303107"/>
            <a:ext cx="2981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차량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하중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계산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Calculation of l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-apple-system"/>
              </a:rPr>
              <a:t>oad distributio</a:t>
            </a:r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n</a:t>
            </a:r>
            <a:endParaRPr lang="en-US" altLang="ko-KR" sz="1200" b="1" dirty="0">
              <a:solidFill>
                <a:srgbClr val="37415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6BA69-A3C7-1E08-220F-931A5261DBF1}"/>
              </a:ext>
            </a:extLst>
          </p:cNvPr>
          <p:cNvSpPr txBox="1"/>
          <p:nvPr/>
        </p:nvSpPr>
        <p:spPr>
          <a:xfrm>
            <a:off x="5126033" y="5505726"/>
            <a:ext cx="6096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 dirty="0" err="1"/>
              <a:t>코너링</a:t>
            </a:r>
            <a:r>
              <a:rPr lang="ko-KR" altLang="en-US" sz="1300" b="1" dirty="0"/>
              <a:t> 하중 조건 </a:t>
            </a:r>
            <a:r>
              <a:rPr lang="en-US" altLang="ko-KR" sz="1300" dirty="0"/>
              <a:t>: </a:t>
            </a:r>
            <a:r>
              <a:rPr lang="ko-KR" altLang="en-US" sz="1300" dirty="0"/>
              <a:t>관성과 타이어 마찰에 의한 </a:t>
            </a:r>
            <a:r>
              <a:rPr lang="en-US" altLang="ko-KR" sz="1300" dirty="0"/>
              <a:t>x, y, z</a:t>
            </a:r>
            <a:r>
              <a:rPr lang="ko-KR" altLang="en-US" sz="1300" dirty="0"/>
              <a:t> 방향 힘 고려</a:t>
            </a:r>
            <a:endParaRPr lang="en-US" altLang="ko-KR" sz="1300" dirty="0"/>
          </a:p>
          <a:p>
            <a:r>
              <a:rPr lang="en-US" altLang="ko-KR" sz="1300" b="0" i="0" dirty="0">
                <a:solidFill>
                  <a:srgbClr val="0F0F0F"/>
                </a:solidFill>
                <a:effectLst/>
                <a:latin typeface="Söhne"/>
              </a:rPr>
              <a:t>Cornering load condition: Considering forces in the x, y, and z directions due to inertia and tire friction.</a:t>
            </a:r>
            <a:endParaRPr lang="en-US" altLang="ko-KR" sz="13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FF6B17-1A56-B9C7-9C3B-0B70CE47A450}"/>
              </a:ext>
            </a:extLst>
          </p:cNvPr>
          <p:cNvGrpSpPr/>
          <p:nvPr/>
        </p:nvGrpSpPr>
        <p:grpSpPr>
          <a:xfrm>
            <a:off x="48937" y="5136837"/>
            <a:ext cx="4517815" cy="1106824"/>
            <a:chOff x="48938" y="5307191"/>
            <a:chExt cx="4517815" cy="1106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11A480-3A04-02A4-12EB-5FEB45492D77}"/>
                    </a:ext>
                  </a:extLst>
                </p:cNvPr>
                <p:cNvSpPr txBox="1"/>
                <p:nvPr/>
              </p:nvSpPr>
              <p:spPr>
                <a:xfrm>
                  <a:off x="705381" y="5307191"/>
                  <a:ext cx="3204930" cy="2751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=846.4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altLang="ko-KR" sz="1100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11A480-3A04-02A4-12EB-5FEB45492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81" y="5307191"/>
                  <a:ext cx="3204930" cy="275140"/>
                </a:xfrm>
                <a:prstGeom prst="rect">
                  <a:avLst/>
                </a:prstGeom>
                <a:blipFill>
                  <a:blip r:embed="rId3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1BC898F-F903-4969-4EDE-1D9B9A260CBC}"/>
                    </a:ext>
                  </a:extLst>
                </p:cNvPr>
                <p:cNvSpPr txBox="1"/>
                <p:nvPr/>
              </p:nvSpPr>
              <p:spPr>
                <a:xfrm>
                  <a:off x="48938" y="5867780"/>
                  <a:ext cx="4517815" cy="2751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=1045.88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1BC898F-F903-4969-4EDE-1D9B9A260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" y="5867780"/>
                  <a:ext cx="4517815" cy="275140"/>
                </a:xfrm>
                <a:prstGeom prst="rect">
                  <a:avLst/>
                </a:prstGeom>
                <a:blipFill>
                  <a:blip r:embed="rId4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CE77B4-6230-175D-4128-24B69F182ABE}"/>
                    </a:ext>
                  </a:extLst>
                </p:cNvPr>
                <p:cNvSpPr txBox="1"/>
                <p:nvPr/>
              </p:nvSpPr>
              <p:spPr>
                <a:xfrm>
                  <a:off x="740408" y="5582331"/>
                  <a:ext cx="3204930" cy="2751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−∆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=404.6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altLang="ko-KR" sz="11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CE77B4-6230-175D-4128-24B69F182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408" y="5582331"/>
                  <a:ext cx="3204930" cy="275140"/>
                </a:xfrm>
                <a:prstGeom prst="rect">
                  <a:avLst/>
                </a:prstGeom>
                <a:blipFill>
                  <a:blip r:embed="rId5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F51C27-E61E-6340-D88A-3DB994C87904}"/>
                    </a:ext>
                  </a:extLst>
                </p:cNvPr>
                <p:cNvSpPr txBox="1"/>
                <p:nvPr/>
              </p:nvSpPr>
              <p:spPr>
                <a:xfrm>
                  <a:off x="48938" y="6138875"/>
                  <a:ext cx="4517815" cy="2751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−∆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𝑟𝑒𝑎𝑟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=480.34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F51C27-E61E-6340-D88A-3DB994C87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" y="6138875"/>
                  <a:ext cx="4517815" cy="275140"/>
                </a:xfrm>
                <a:prstGeom prst="rect">
                  <a:avLst/>
                </a:prstGeom>
                <a:blipFill>
                  <a:blip r:embed="rId6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03234-E02A-C936-3E93-4AD2ED468936}"/>
                  </a:ext>
                </a:extLst>
              </p:cNvPr>
              <p:cNvSpPr txBox="1"/>
              <p:nvPr/>
            </p:nvSpPr>
            <p:spPr>
              <a:xfrm>
                <a:off x="-2858" y="3885205"/>
                <a:ext cx="4815842" cy="1279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ko-KR" altLang="en-US" sz="1000" i="0" smtClean="0">
                        <a:latin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ko-KR" sz="1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sz="1000" dirty="0">
                    <a:latin typeface="Cambria Math" panose="02040503050406030204" pitchFamily="18" charset="0"/>
                  </a:rPr>
                  <a:t>Load difference between left and right</a:t>
                </a:r>
              </a:p>
              <a:p>
                <a:pPr>
                  <a:lnSpc>
                    <a:spcPct val="200000"/>
                  </a:lnSpc>
                </a:pPr>
                <a:r>
                  <a:rPr lang="ko-KR" altLang="en-US" sz="1000" dirty="0"/>
                  <a:t>   </a:t>
                </a:r>
                <a14:m>
                  <m:oMath xmlns:m="http://schemas.openxmlformats.org/officeDocument/2006/math"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𝑓𝑟𝑜𝑛𝑡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𝑓𝑟𝑜𝑛𝑡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h𝑜𝑟𝑖𝑧𝑜𝑛𝑡𝑎𝑙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𝑙𝑒𝑛𝑔𝑡h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0.61+0.5</m:t>
                        </m:r>
                      </m:den>
                    </m:f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×2777.21×0.7×</m:t>
                    </m:r>
                    <m:d>
                      <m:d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0.1+0.15</m:t>
                        </m:r>
                      </m:e>
                    </m:d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1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000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𝑟𝑒𝑎𝑟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𝑓𝑟𝑜𝑛𝑡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h𝑜𝑟𝑖𝑧𝑜𝑛𝑡𝑎𝑙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0.61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0.61+0.5</m:t>
                          </m:r>
                        </m:den>
                      </m:f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×2777.21×0.7×</m:t>
                      </m:r>
                      <m:d>
                        <m:d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0.1+0.15</m:t>
                          </m:r>
                        </m:e>
                      </m:d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03234-E02A-C936-3E93-4AD2ED46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58" y="3885205"/>
                <a:ext cx="4815842" cy="12792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FDE88E1-8B50-290F-8529-FD0F8D973373}"/>
              </a:ext>
            </a:extLst>
          </p:cNvPr>
          <p:cNvSpPr txBox="1"/>
          <p:nvPr/>
        </p:nvSpPr>
        <p:spPr>
          <a:xfrm>
            <a:off x="-62652" y="6331854"/>
            <a:ext cx="4517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(Assume to move to right)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31930BC-2AFC-E861-6ED7-CBE6AA463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951" y="3520114"/>
            <a:ext cx="812837" cy="81283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0F305AA-4F88-54B8-EE3F-61E87F21DDA8}"/>
              </a:ext>
            </a:extLst>
          </p:cNvPr>
          <p:cNvGrpSpPr/>
          <p:nvPr/>
        </p:nvGrpSpPr>
        <p:grpSpPr>
          <a:xfrm>
            <a:off x="4807973" y="1347191"/>
            <a:ext cx="7086779" cy="3960000"/>
            <a:chOff x="4774982" y="1066348"/>
            <a:chExt cx="7086779" cy="493900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FFDECAB-2BD3-303E-20ED-9F755AAC8D59}"/>
                </a:ext>
              </a:extLst>
            </p:cNvPr>
            <p:cNvGrpSpPr/>
            <p:nvPr/>
          </p:nvGrpSpPr>
          <p:grpSpPr>
            <a:xfrm>
              <a:off x="4774982" y="1066348"/>
              <a:ext cx="7086779" cy="4939002"/>
              <a:chOff x="4774982" y="1066348"/>
              <a:chExt cx="7086779" cy="4939002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B552FECD-FB30-E936-9C9F-BF89B509FD87}"/>
                  </a:ext>
                </a:extLst>
              </p:cNvPr>
              <p:cNvSpPr/>
              <p:nvPr/>
            </p:nvSpPr>
            <p:spPr>
              <a:xfrm>
                <a:off x="5541220" y="1068242"/>
                <a:ext cx="1376983" cy="26982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Left_Front</a:t>
                </a:r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2EC430A5-AC5B-E28E-ECD2-83CB2BCA09A1}"/>
                  </a:ext>
                </a:extLst>
              </p:cNvPr>
              <p:cNvSpPr/>
              <p:nvPr/>
            </p:nvSpPr>
            <p:spPr>
              <a:xfrm>
                <a:off x="9505902" y="1066348"/>
                <a:ext cx="1376983" cy="26982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Left_Rear</a:t>
                </a:r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AF4682C-9F07-B1C0-F47E-70D377151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4982" y="4195211"/>
                <a:ext cx="3501099" cy="180000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842BBF37-5B6A-0540-EFF4-8B35456C8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7024" y="4205350"/>
                <a:ext cx="3334737" cy="1800000"/>
              </a:xfrm>
              <a:prstGeom prst="rect">
                <a:avLst/>
              </a:prstGeom>
            </p:spPr>
          </p:pic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516FB20-AF50-C305-DBBE-3142DBD09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93042" y="1484004"/>
              <a:ext cx="2471104" cy="252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CE515D3-E4A2-3B83-12C3-4F162F7C0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6608" y="1510763"/>
              <a:ext cx="2455568" cy="25200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94F7E3-16C3-A53E-49D4-025682D0ABD3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5" name="화살표: 오각형 16">
              <a:extLst>
                <a:ext uri="{FF2B5EF4-FFF2-40B4-BE49-F238E27FC236}">
                  <a16:creationId xmlns:a16="http://schemas.microsoft.com/office/drawing/2014/main" id="{74CE4694-FE02-CAF5-2E52-1AEADB175C15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F1C873CE-E7B5-224B-42D6-6CC98061F97C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11" name="화살표: 갈매기형 수장 5">
              <a:extLst>
                <a:ext uri="{FF2B5EF4-FFF2-40B4-BE49-F238E27FC236}">
                  <a16:creationId xmlns:a16="http://schemas.microsoft.com/office/drawing/2014/main" id="{0336A297-58EB-86BB-F219-19FCDC20F126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2" name="화살표: 갈매기형 수장 5">
              <a:extLst>
                <a:ext uri="{FF2B5EF4-FFF2-40B4-BE49-F238E27FC236}">
                  <a16:creationId xmlns:a16="http://schemas.microsoft.com/office/drawing/2014/main" id="{8D50100D-8A52-FC19-368C-E952FE23E4B3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CDE43C1C-8D45-7961-D637-4C23FF8387BC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29047B21-A5F7-D517-B1D5-DFE2793D3994}"/>
              </a:ext>
            </a:extLst>
          </p:cNvPr>
          <p:cNvSpPr txBox="1">
            <a:spLocks/>
          </p:cNvSpPr>
          <p:nvPr/>
        </p:nvSpPr>
        <p:spPr>
          <a:xfrm>
            <a:off x="-929247" y="-32765"/>
            <a:ext cx="104309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3-3. Force Condition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8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E6403C0E-004B-9789-FA2A-856CB43C5C6F}"/>
              </a:ext>
            </a:extLst>
          </p:cNvPr>
          <p:cNvGrpSpPr/>
          <p:nvPr/>
        </p:nvGrpSpPr>
        <p:grpSpPr>
          <a:xfrm>
            <a:off x="551880" y="1431901"/>
            <a:ext cx="11281531" cy="4902888"/>
            <a:chOff x="221467" y="1294524"/>
            <a:chExt cx="12040903" cy="51928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1CDA6B-15FA-92C5-529C-F2EF4736C67B}"/>
                </a:ext>
              </a:extLst>
            </p:cNvPr>
            <p:cNvSpPr txBox="1"/>
            <p:nvPr/>
          </p:nvSpPr>
          <p:spPr>
            <a:xfrm>
              <a:off x="2945225" y="129452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&lt; </a:t>
              </a:r>
              <a:r>
                <a:rPr lang="ko-KR" altLang="en-US" b="1" dirty="0" err="1"/>
                <a:t>코너링</a:t>
              </a:r>
              <a:r>
                <a:rPr lang="ko-KR" altLang="en-US" b="1" dirty="0"/>
                <a:t> 시 </a:t>
              </a:r>
              <a:r>
                <a:rPr lang="ko-KR" altLang="en-US" b="1" dirty="0">
                  <a:solidFill>
                    <a:schemeClr val="tx1"/>
                  </a:solidFill>
                </a:rPr>
                <a:t>하중 분배 </a:t>
              </a:r>
              <a:r>
                <a:rPr lang="en-US" altLang="ko-KR" b="1" dirty="0">
                  <a:solidFill>
                    <a:schemeClr val="tx1"/>
                  </a:solidFill>
                </a:rPr>
                <a:t>&gt;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5AF0C0-4136-14FA-BEAF-13EB0120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467" y="1503924"/>
              <a:ext cx="2820992" cy="23732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FF934B8-19B4-F68F-0025-DAD8B81A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467" y="4220744"/>
              <a:ext cx="3028121" cy="226666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035FECB-D6D7-118B-C564-374FB296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91447">
              <a:off x="3789235" y="2660071"/>
              <a:ext cx="766823" cy="127803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8135B4E-B1F7-2848-71B3-1132232D1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91447">
              <a:off x="5781017" y="2660073"/>
              <a:ext cx="766823" cy="127803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E91DD2-7E3C-7C7F-982F-828A523DB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9233" y="5172226"/>
              <a:ext cx="766823" cy="12780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2E82A67-D86F-59C2-7785-D14C32D91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4880" y="5172226"/>
              <a:ext cx="766823" cy="1278039"/>
            </a:xfrm>
            <a:prstGeom prst="rect">
              <a:avLst/>
            </a:prstGeom>
          </p:spPr>
        </p:pic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7035BD09-7EC8-904D-8DFF-7C711BC699AF}"/>
                </a:ext>
              </a:extLst>
            </p:cNvPr>
            <p:cNvSpPr/>
            <p:nvPr/>
          </p:nvSpPr>
          <p:spPr>
            <a:xfrm rot="17599514">
              <a:off x="4102111" y="2465814"/>
              <a:ext cx="789709" cy="13300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8841389-D4BB-B902-A7BA-90B3C7BA4AFF}"/>
                    </a:ext>
                  </a:extLst>
                </p:cNvPr>
                <p:cNvSpPr txBox="1"/>
                <p:nvPr/>
              </p:nvSpPr>
              <p:spPr>
                <a:xfrm>
                  <a:off x="3789233" y="1774068"/>
                  <a:ext cx="1828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=677.12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8841389-D4BB-B902-A7BA-90B3C7BA4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9233" y="1774068"/>
                  <a:ext cx="182880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74894D52-EF7C-EB86-70C6-7B619D7DA4E3}"/>
                </a:ext>
              </a:extLst>
            </p:cNvPr>
            <p:cNvSpPr/>
            <p:nvPr/>
          </p:nvSpPr>
          <p:spPr>
            <a:xfrm rot="17599514">
              <a:off x="6110846" y="2450269"/>
              <a:ext cx="789709" cy="13300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9477E0-6688-5B81-A9E8-C88F7F1423FA}"/>
                    </a:ext>
                  </a:extLst>
                </p:cNvPr>
                <p:cNvSpPr txBox="1"/>
                <p:nvPr/>
              </p:nvSpPr>
              <p:spPr>
                <a:xfrm>
                  <a:off x="5757303" y="1792244"/>
                  <a:ext cx="1828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=323.68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9477E0-6688-5B81-A9E8-C88F7F142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7303" y="1792244"/>
                  <a:ext cx="182880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650B92C9-B9E6-42A1-D2D0-BE7408E451F7}"/>
                </a:ext>
              </a:extLst>
            </p:cNvPr>
            <p:cNvSpPr/>
            <p:nvPr/>
          </p:nvSpPr>
          <p:spPr>
            <a:xfrm rot="16200000">
              <a:off x="3769134" y="4977554"/>
              <a:ext cx="789709" cy="13300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E38671FF-0284-5B73-37F6-FEA00F50300D}"/>
                </a:ext>
              </a:extLst>
            </p:cNvPr>
            <p:cNvSpPr/>
            <p:nvPr/>
          </p:nvSpPr>
          <p:spPr>
            <a:xfrm rot="16200000">
              <a:off x="5893437" y="4977553"/>
              <a:ext cx="789709" cy="13300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E635C6E-E145-44D9-480D-D7DB15BEE0DA}"/>
                    </a:ext>
                  </a:extLst>
                </p:cNvPr>
                <p:cNvSpPr txBox="1"/>
                <p:nvPr/>
              </p:nvSpPr>
              <p:spPr>
                <a:xfrm>
                  <a:off x="3249588" y="4252710"/>
                  <a:ext cx="1828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=836.70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E635C6E-E145-44D9-480D-D7DB15BEE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588" y="4252710"/>
                  <a:ext cx="182880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ED95CE-6520-A254-42BB-FC6A4D252D4B}"/>
                    </a:ext>
                  </a:extLst>
                </p:cNvPr>
                <p:cNvSpPr txBox="1"/>
                <p:nvPr/>
              </p:nvSpPr>
              <p:spPr>
                <a:xfrm>
                  <a:off x="5373891" y="4220744"/>
                  <a:ext cx="1828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=384.27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ED95CE-6520-A254-42BB-FC6A4D252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891" y="4220744"/>
                  <a:ext cx="182880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2E1047A-9AF6-5E42-1F8B-518D05DAF823}"/>
                    </a:ext>
                  </a:extLst>
                </p:cNvPr>
                <p:cNvSpPr txBox="1"/>
                <p:nvPr/>
              </p:nvSpPr>
              <p:spPr>
                <a:xfrm>
                  <a:off x="7409308" y="2597840"/>
                  <a:ext cx="4201135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sz="1200" dirty="0"/>
                    <a:t>급정거 상황과 동일하게 건조한 아스팔트와 바퀴 사이의 </a:t>
                  </a:r>
                  <a:r>
                    <a:rPr lang="ko-KR" altLang="en-US" sz="1200" dirty="0" err="1"/>
                    <a:t>정지마찰력은</a:t>
                  </a:r>
                  <a:r>
                    <a:rPr lang="ko-KR" altLang="en-US" sz="1200" dirty="0"/>
                    <a:t> </a:t>
                  </a:r>
                  <a:r>
                    <a:rPr lang="en-US" altLang="ko-KR" sz="1200" dirty="0"/>
                    <a:t>0.8</a:t>
                  </a:r>
                  <a:r>
                    <a:rPr lang="ko-KR" altLang="en-US" sz="1200" dirty="0"/>
                    <a:t>로 설정</a:t>
                  </a:r>
                  <a:endParaRPr lang="en-US" altLang="ko-KR" sz="12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sz="1200" dirty="0"/>
                    <a:t>최대 </a:t>
                  </a:r>
                  <a:r>
                    <a:rPr lang="ko-KR" altLang="en-US" sz="1200" dirty="0" err="1"/>
                    <a:t>조향각은</a:t>
                  </a:r>
                  <a14:m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r>
                    <a:rPr lang="ko-KR" altLang="en-US" sz="1200" dirty="0"/>
                    <a:t>로 설정</a:t>
                  </a:r>
                  <a:endParaRPr lang="en-US" altLang="ko-KR" sz="12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sz="1200" dirty="0"/>
                    <a:t>오른쪽으로 이동 가정함 </a:t>
                  </a:r>
                  <a:r>
                    <a:rPr lang="en-US" altLang="ko-KR" sz="1200" dirty="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200" dirty="0">
                      <a:sym typeface="Wingdings" panose="05000000000000000000" pitchFamily="2" charset="2"/>
                    </a:rPr>
                    <a:t>왼쪽 하중 많이 걸림</a:t>
                  </a:r>
                  <a:endParaRPr lang="en-US" altLang="ko-KR" sz="1200" dirty="0"/>
                </a:p>
                <a:p>
                  <a:endParaRPr lang="en-US" altLang="ko-KR" sz="1200" dirty="0"/>
                </a:p>
                <a:p>
                  <a:r>
                    <a:rPr lang="en-US" altLang="ko-KR" sz="1200" b="0" i="0" dirty="0">
                      <a:solidFill>
                        <a:srgbClr val="0F0F0F"/>
                      </a:solidFill>
                      <a:effectLst/>
                      <a:latin typeface="Söhne"/>
                    </a:rPr>
                    <a:t>The static friction coefficient between dry asphalt and the tires is set to 0.8 </a:t>
                  </a:r>
                  <a:r>
                    <a:rPr lang="en-US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as in stop short </a:t>
                  </a:r>
                  <a:r>
                    <a:rPr lang="en-US" altLang="ko-KR" sz="1200" b="0" i="0" dirty="0">
                      <a:solidFill>
                        <a:srgbClr val="0F0F0F"/>
                      </a:solidFill>
                      <a:effectLst/>
                      <a:latin typeface="Söhne"/>
                    </a:rPr>
                    <a:t>.</a:t>
                  </a:r>
                </a:p>
                <a:p>
                  <a:r>
                    <a:rPr lang="tr-TR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Maximum steering angle set at 25°</a:t>
                  </a:r>
                  <a:endParaRPr lang="en-US" altLang="ko-KR" sz="1200" b="0" i="0" dirty="0">
                    <a:solidFill>
                      <a:srgbClr val="000000"/>
                    </a:solidFill>
                    <a:effectLst/>
                    <a:latin typeface="noto"/>
                  </a:endParaRPr>
                </a:p>
                <a:p>
                  <a:r>
                    <a:rPr lang="en-US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Assume to move to the right </a:t>
                  </a:r>
                  <a:r>
                    <a:rPr lang="en-US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  <a:sym typeface="Wingdings" panose="05000000000000000000" pitchFamily="2" charset="2"/>
                    </a:rPr>
                    <a:t></a:t>
                  </a:r>
                  <a:r>
                    <a:rPr lang="en-US" altLang="ko-KR" sz="12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 Heavy left load</a:t>
                  </a:r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2E1047A-9AF6-5E42-1F8B-518D05DAF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08" y="2597840"/>
                  <a:ext cx="4201135" cy="1754326"/>
                </a:xfrm>
                <a:prstGeom prst="rect">
                  <a:avLst/>
                </a:prstGeom>
                <a:blipFill>
                  <a:blip r:embed="rId10"/>
                  <a:stretch>
                    <a:fillRect t="-738" b="-84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6D2C54-7E9C-C866-C77F-A59A5A1CD3AD}"/>
                </a:ext>
              </a:extLst>
            </p:cNvPr>
            <p:cNvCxnSpPr>
              <a:cxnSpLocks/>
            </p:cNvCxnSpPr>
            <p:nvPr/>
          </p:nvCxnSpPr>
          <p:spPr>
            <a:xfrm>
              <a:off x="4341707" y="2143400"/>
              <a:ext cx="0" cy="95878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EA54396-4E3B-2B19-75B9-C2846B4C9D4B}"/>
                </a:ext>
              </a:extLst>
            </p:cNvPr>
            <p:cNvCxnSpPr>
              <a:cxnSpLocks/>
            </p:cNvCxnSpPr>
            <p:nvPr/>
          </p:nvCxnSpPr>
          <p:spPr>
            <a:xfrm>
              <a:off x="6354794" y="2111566"/>
              <a:ext cx="0" cy="95878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D6520472-F7AB-04B0-88A6-266E2B6368F8}"/>
                </a:ext>
              </a:extLst>
            </p:cNvPr>
            <p:cNvSpPr/>
            <p:nvPr/>
          </p:nvSpPr>
          <p:spPr>
            <a:xfrm>
              <a:off x="4199633" y="2478692"/>
              <a:ext cx="245355" cy="12617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6A0FB789-3E31-12CE-4DED-A83869E8E9A6}"/>
                </a:ext>
              </a:extLst>
            </p:cNvPr>
            <p:cNvSpPr/>
            <p:nvPr/>
          </p:nvSpPr>
          <p:spPr>
            <a:xfrm>
              <a:off x="6221789" y="2496615"/>
              <a:ext cx="245355" cy="126178"/>
            </a:xfrm>
            <a:prstGeom prst="arc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F103DD-CD14-9109-F1E8-67CF4F5A5C4E}"/>
                    </a:ext>
                  </a:extLst>
                </p:cNvPr>
                <p:cNvSpPr txBox="1"/>
                <p:nvPr/>
              </p:nvSpPr>
              <p:spPr>
                <a:xfrm>
                  <a:off x="4273825" y="2208688"/>
                  <a:ext cx="3423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7F103DD-CD14-9109-F1E8-67CF4F5A5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3825" y="2208688"/>
                  <a:ext cx="342325" cy="246221"/>
                </a:xfrm>
                <a:prstGeom prst="rect">
                  <a:avLst/>
                </a:prstGeom>
                <a:blipFill>
                  <a:blip r:embed="rId11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3CAEB88-3DBD-FEBC-AB34-C4B192942874}"/>
                    </a:ext>
                  </a:extLst>
                </p:cNvPr>
                <p:cNvSpPr txBox="1"/>
                <p:nvPr/>
              </p:nvSpPr>
              <p:spPr>
                <a:xfrm>
                  <a:off x="6288290" y="2218341"/>
                  <a:ext cx="3423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3CAEB88-3DBD-FEBC-AB34-C4B192942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290" y="2218341"/>
                  <a:ext cx="342325" cy="246221"/>
                </a:xfrm>
                <a:prstGeom prst="rect">
                  <a:avLst/>
                </a:prstGeom>
                <a:blipFill>
                  <a:blip r:embed="rId12"/>
                  <a:stretch>
                    <a:fillRect r="-18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0F706DC-B749-F54C-D45E-E62982258F56}"/>
                </a:ext>
              </a:extLst>
            </p:cNvPr>
            <p:cNvGrpSpPr/>
            <p:nvPr/>
          </p:nvGrpSpPr>
          <p:grpSpPr>
            <a:xfrm>
              <a:off x="7212425" y="4623078"/>
              <a:ext cx="1828800" cy="1706325"/>
              <a:chOff x="7404947" y="1170890"/>
              <a:chExt cx="3948757" cy="409880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B6661CF-9522-0047-0ED1-0622B7E47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04947" y="1170890"/>
                <a:ext cx="3948757" cy="3440583"/>
              </a:xfrm>
              <a:prstGeom prst="rect">
                <a:avLst/>
              </a:prstGeom>
            </p:spPr>
          </p:pic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4FE7949-BD03-8363-08E4-FE418F378B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1668" y="1933575"/>
                <a:ext cx="0" cy="40251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9ED2474F-DA26-BBB8-89B7-3265FE167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4894" y="2336092"/>
                <a:ext cx="526626" cy="808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F448C9E4-C446-56B9-6D16-7574EFED11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298" y="3220718"/>
                <a:ext cx="0" cy="28786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E6C7C68E-FB2E-A050-0FC5-05DFCADB0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1298" y="3508584"/>
                <a:ext cx="512919" cy="5757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E1714C9-9492-BBB6-5563-E6D421FD08C3}"/>
                      </a:ext>
                    </a:extLst>
                  </p:cNvPr>
                  <p:cNvSpPr txBox="1"/>
                  <p:nvPr/>
                </p:nvSpPr>
                <p:spPr>
                  <a:xfrm>
                    <a:off x="8901855" y="1602688"/>
                    <a:ext cx="399626" cy="3912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32E78D8-7A83-4A84-6F07-5831E18DD0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1855" y="1602688"/>
                    <a:ext cx="399626" cy="3912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54762" b="-86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6CB6CA1-B6F3-7EA6-C764-61F77F56194F}"/>
                      </a:ext>
                    </a:extLst>
                  </p:cNvPr>
                  <p:cNvSpPr txBox="1"/>
                  <p:nvPr/>
                </p:nvSpPr>
                <p:spPr>
                  <a:xfrm>
                    <a:off x="9594217" y="2216885"/>
                    <a:ext cx="41910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F1753BE-ADEA-2AFB-B5CB-FA2F2D5927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4217" y="2216885"/>
                    <a:ext cx="41910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8636" b="-764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680D692-1FE4-98E4-26E9-13A2A1D60A8E}"/>
                      </a:ext>
                    </a:extLst>
                  </p:cNvPr>
                  <p:cNvSpPr txBox="1"/>
                  <p:nvPr/>
                </p:nvSpPr>
                <p:spPr>
                  <a:xfrm>
                    <a:off x="8901855" y="2871790"/>
                    <a:ext cx="318344" cy="3912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E6E0967B-98BB-0494-E395-A6AE13B91A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1855" y="2871790"/>
                    <a:ext cx="318344" cy="39126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00000" b="-86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3B13702-EBAD-5B06-E224-BC273D8F21BC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293" y="3367949"/>
                    <a:ext cx="41274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CBC8293-5077-E7B0-ABF1-5AB595EE13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293" y="3367949"/>
                    <a:ext cx="412749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55814" b="-764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5EF235C7-35CD-B499-EF1B-58E3B8C0D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4925" y="4297186"/>
                <a:ext cx="1004195" cy="43349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0FF7E93-75A0-1080-F161-5C9CF161BEC4}"/>
                      </a:ext>
                    </a:extLst>
                  </p:cNvPr>
                  <p:cNvSpPr txBox="1"/>
                  <p:nvPr/>
                </p:nvSpPr>
                <p:spPr>
                  <a:xfrm>
                    <a:off x="9358207" y="4611472"/>
                    <a:ext cx="488950" cy="6582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F9D43D38-0828-432F-EA0E-6AE179F6F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8207" y="4611472"/>
                    <a:ext cx="488950" cy="65821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5769" r="-9615" b="-163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9B753FE-70F7-80C8-BDD8-4776B67FEC7F}"/>
                    </a:ext>
                  </a:extLst>
                </p:cNvPr>
                <p:cNvSpPr txBox="1"/>
                <p:nvPr/>
              </p:nvSpPr>
              <p:spPr>
                <a:xfrm>
                  <a:off x="8845839" y="4511273"/>
                  <a:ext cx="3416531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0" dirty="0">
                      <a:latin typeface="Cambria Math" panose="02040503050406030204" pitchFamily="18" charset="0"/>
                    </a:rPr>
                    <a:t>&lt;</a:t>
                  </a:r>
                  <a:r>
                    <a:rPr lang="en-US" altLang="ko-KR" sz="1200" dirty="0">
                      <a:latin typeface="Cambria Math" panose="02040503050406030204" pitchFamily="18" charset="0"/>
                    </a:rPr>
                    <a:t>Left Front</a:t>
                  </a:r>
                  <a:r>
                    <a:rPr lang="ko-KR" altLang="en-US" sz="1200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200" dirty="0">
                      <a:latin typeface="Cambria Math" panose="02040503050406030204" pitchFamily="18" charset="0"/>
                    </a:rPr>
                    <a:t>Lower</a:t>
                  </a:r>
                  <a:r>
                    <a:rPr lang="ko-KR" altLang="en-US" sz="1200" dirty="0"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1200" dirty="0">
                      <a:latin typeface="Cambria Math" panose="02040503050406030204" pitchFamily="18" charset="0"/>
                    </a:rPr>
                    <a:t>Arm</a:t>
                  </a:r>
                  <a:r>
                    <a:rPr lang="en-US" altLang="ko-KR" sz="1200" b="0" dirty="0">
                      <a:latin typeface="Cambria Math" panose="02040503050406030204" pitchFamily="18" charset="0"/>
                    </a:rPr>
                    <a:t>&gt;</a:t>
                  </a:r>
                </a:p>
                <a:p>
                  <a:pPr algn="ctr"/>
                  <a:endParaRPr lang="en-US" altLang="ko-KR" sz="1200" b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=0;</m:t>
                        </m:r>
                      </m:oMath>
                    </m:oMathPara>
                  </a14:m>
                  <a:endParaRPr lang="en-US" altLang="ko-KR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×0.121−0.191×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oMath>
                    </m:oMathPara>
                  </a14:m>
                  <a:endParaRPr lang="en-US" altLang="ko-KR" sz="1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⁡(25)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=0.8×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864.4×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0.906</m:t>
                        </m:r>
                      </m:oMath>
                    </m:oMathPara>
                  </a14:m>
                  <a:endParaRPr lang="en-US" altLang="ko-KR" sz="1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=388.9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altLang="ko-KR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=0;</m:t>
                        </m:r>
                      </m:oMath>
                    </m:oMathPara>
                  </a14:m>
                  <a:endParaRPr lang="en-US" altLang="ko-KR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ko-KR" sz="1200" b="0" dirty="0"/>
                </a:p>
                <a:p>
                  <a:endParaRPr lang="en-US" altLang="ko-KR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=1002.9 </m:t>
                        </m:r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9B753FE-70F7-80C8-BDD8-4776B67FE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839" y="4511273"/>
                  <a:ext cx="3416531" cy="1938992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3FD3C5E-EE08-3C0B-CDD6-BCEBC458C52A}"/>
                    </a:ext>
                  </a:extLst>
                </p:cNvPr>
                <p:cNvSpPr txBox="1"/>
                <p:nvPr/>
              </p:nvSpPr>
              <p:spPr>
                <a:xfrm>
                  <a:off x="6937812" y="1368088"/>
                  <a:ext cx="4574938" cy="7800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𝑅𝑒𝑎𝑟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  <a:p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3FD3C5E-EE08-3C0B-CDD6-BCEBC458C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812" y="1368088"/>
                  <a:ext cx="4574938" cy="78008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97070A5-15A3-8946-ACE2-D004F2FA8CF6}"/>
                    </a:ext>
                  </a:extLst>
                </p:cNvPr>
                <p:cNvSpPr txBox="1"/>
                <p:nvPr/>
              </p:nvSpPr>
              <p:spPr>
                <a:xfrm>
                  <a:off x="7147617" y="1962540"/>
                  <a:ext cx="4030984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𝑓𝑟𝑜𝑛𝑡</m:t>
                            </m:r>
                          </m:sub>
                        </m:s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=625.5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𝑅𝑒𝑎𝑟</m:t>
                            </m:r>
                          </m:sub>
                        </m:s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763.11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ko-KR" sz="1000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ko-KR" sz="1000" dirty="0">
                      <a:ea typeface="Cambria Math" panose="02040503050406030204" pitchFamily="18" charset="0"/>
                    </a:rPr>
                    <a:t>              </a:t>
                  </a:r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97070A5-15A3-8946-ACE2-D004F2FA8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617" y="1962540"/>
                  <a:ext cx="4030984" cy="4247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A87B11-6A59-BE90-744C-C2E86EEE06FC}"/>
                    </a:ext>
                  </a:extLst>
                </p:cNvPr>
                <p:cNvSpPr txBox="1"/>
                <p:nvPr/>
              </p:nvSpPr>
              <p:spPr>
                <a:xfrm>
                  <a:off x="7992804" y="2202897"/>
                  <a:ext cx="3477051" cy="8125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altLang="ko-K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ko-KR" altLang="en-US" sz="1000" dirty="0"/>
                    <a:t> </a:t>
                  </a:r>
                  <a:r>
                    <a:rPr lang="en-US" altLang="ko-KR" sz="1000" dirty="0"/>
                    <a:t>: </a:t>
                  </a:r>
                  <a:r>
                    <a:rPr lang="ko-KR" altLang="en-US" sz="1000" dirty="0"/>
                    <a:t>좌우 하중 차이 </a:t>
                  </a:r>
                  <a:r>
                    <a:rPr lang="en-US" altLang="ko-KR" sz="1000" dirty="0"/>
                    <a:t>(</a:t>
                  </a:r>
                  <a:r>
                    <a:rPr lang="en-US" altLang="ko-KR" sz="1000" b="0" i="0" dirty="0">
                      <a:solidFill>
                        <a:srgbClr val="000000"/>
                      </a:solidFill>
                      <a:effectLst/>
                      <a:latin typeface="noto"/>
                    </a:rPr>
                    <a:t>Left and right load difference)</a:t>
                  </a:r>
                </a:p>
                <a:p>
                  <a:br>
                    <a:rPr lang="en-US" altLang="ko-KR" dirty="0"/>
                  </a:br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A87B11-6A59-BE90-744C-C2E86EEE0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804" y="2202897"/>
                  <a:ext cx="3477051" cy="812530"/>
                </a:xfrm>
                <a:prstGeom prst="rect">
                  <a:avLst/>
                </a:prstGeom>
                <a:blipFill>
                  <a:blip r:embed="rId23"/>
                  <a:stretch>
                    <a:fillRect t="-8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E03BAC-2BD1-0213-8FED-0943CD3DB157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13" name="화살표: 오각형 16">
              <a:extLst>
                <a:ext uri="{FF2B5EF4-FFF2-40B4-BE49-F238E27FC236}">
                  <a16:creationId xmlns:a16="http://schemas.microsoft.com/office/drawing/2014/main" id="{5E89E349-6A49-1EFA-6FA5-A447A2D27FB0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화살표: 갈매기형 수장 5">
              <a:extLst>
                <a:ext uri="{FF2B5EF4-FFF2-40B4-BE49-F238E27FC236}">
                  <a16:creationId xmlns:a16="http://schemas.microsoft.com/office/drawing/2014/main" id="{799622CC-03A5-BA6A-C3BD-3A1C5C2E9F39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40" name="화살표: 갈매기형 수장 5">
              <a:extLst>
                <a:ext uri="{FF2B5EF4-FFF2-40B4-BE49-F238E27FC236}">
                  <a16:creationId xmlns:a16="http://schemas.microsoft.com/office/drawing/2014/main" id="{BF4FA91A-1529-ED2C-9EC9-5444CA7BD587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41" name="화살표: 갈매기형 수장 5">
              <a:extLst>
                <a:ext uri="{FF2B5EF4-FFF2-40B4-BE49-F238E27FC236}">
                  <a16:creationId xmlns:a16="http://schemas.microsoft.com/office/drawing/2014/main" id="{3EC6D6C4-5C46-030A-4F0E-32E795E7A53D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42" name="화살표: 갈매기형 수장 5">
              <a:extLst>
                <a:ext uri="{FF2B5EF4-FFF2-40B4-BE49-F238E27FC236}">
                  <a16:creationId xmlns:a16="http://schemas.microsoft.com/office/drawing/2014/main" id="{CBE19728-629F-3FCC-1709-D1D5D2CD82F1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43" name="제목 1">
            <a:extLst>
              <a:ext uri="{FF2B5EF4-FFF2-40B4-BE49-F238E27FC236}">
                <a16:creationId xmlns:a16="http://schemas.microsoft.com/office/drawing/2014/main" id="{978D2862-E292-611A-E4FB-41C986995110}"/>
              </a:ext>
            </a:extLst>
          </p:cNvPr>
          <p:cNvSpPr txBox="1">
            <a:spLocks/>
          </p:cNvSpPr>
          <p:nvPr/>
        </p:nvSpPr>
        <p:spPr>
          <a:xfrm>
            <a:off x="-929247" y="-32765"/>
            <a:ext cx="104309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3-4. Force Condition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4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3. Force Condition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D729F3AB-DC86-FDAE-231F-DBD5905AB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128923"/>
                  </p:ext>
                </p:extLst>
              </p:nvPr>
            </p:nvGraphicFramePr>
            <p:xfrm>
              <a:off x="1554480" y="1468410"/>
              <a:ext cx="9083040" cy="187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𝑷𝒖𝒔𝒉𝒓𝒐𝒅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-726.8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75.3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-177.4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D729F3AB-DC86-FDAE-231F-DBD5905ABE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128923"/>
                  </p:ext>
                </p:extLst>
              </p:nvPr>
            </p:nvGraphicFramePr>
            <p:xfrm>
              <a:off x="1554480" y="1468410"/>
              <a:ext cx="9083040" cy="187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1" t="-1176" r="-30100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71" t="-1176" r="-20100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71" t="-1176" r="-10100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671" t="-1176" r="-1007" b="-27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-726.8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-141.9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75.3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177.3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7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-177.4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51E4C710-468E-679F-D63C-F92D8DEAB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978163"/>
                  </p:ext>
                </p:extLst>
              </p:nvPr>
            </p:nvGraphicFramePr>
            <p:xfrm>
              <a:off x="1554480" y="3391705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𝑷𝒖𝒔𝒉𝒓𝒐𝒅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1272.4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794.5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198.4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-1291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-492.6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67.5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-198.4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242.8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49.76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-626.1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-120.9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51E4C710-468E-679F-D63C-F92D8DEAB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978163"/>
                  </p:ext>
                </p:extLst>
              </p:nvPr>
            </p:nvGraphicFramePr>
            <p:xfrm>
              <a:off x="1554480" y="3391705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243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71" t="-1887" r="-30100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71" t="-1887" r="-20100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671" t="-1887" r="-10100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671" t="-1887" r="-1007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1272.4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794.5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198.4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-1291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-492.6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67.5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-198.4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242.8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49.76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-626.1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585.8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-120.9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-1065.3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63CEC7E9-53EE-7B76-AC57-B7FF85F317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5807864"/>
                  </p:ext>
                </p:extLst>
              </p:nvPr>
            </p:nvGraphicFramePr>
            <p:xfrm>
              <a:off x="1554480" y="5029058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𝑷𝒖𝒔𝒉𝒓𝒐𝒅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388.9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756.9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-1002.9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64.3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-429.5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530.1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76.1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335.3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-1366.8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895.9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-630.7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-1810.5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63CEC7E9-53EE-7B76-AC57-B7FF85F317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5807864"/>
                  </p:ext>
                </p:extLst>
              </p:nvPr>
            </p:nvGraphicFramePr>
            <p:xfrm>
              <a:off x="1554480" y="5029058"/>
              <a:ext cx="9083040" cy="15912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660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  <a:gridCol w="1816608">
                      <a:extLst>
                        <a:ext uri="{9D8B030D-6E8A-4147-A177-3AD203B41FA5}">
                          <a16:colId xmlns:a16="http://schemas.microsoft.com/office/drawing/2014/main" val="302316303"/>
                        </a:ext>
                      </a:extLst>
                    </a:gridCol>
                  </a:tblGrid>
                  <a:tr h="32435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671" t="-1852" r="-30100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671" t="-1852" r="-20100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671" t="-1852" r="-10100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0671" t="-1852" r="-1007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388.9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756.9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-1230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-1002.9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64.3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-429.5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530.1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76.1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335.3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-1366.8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895.9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-630.7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-1810.5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8690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CD928-2C4F-4358-6A48-A1F370B339E3}"/>
              </a:ext>
            </a:extLst>
          </p:cNvPr>
          <p:cNvSpPr txBox="1"/>
          <p:nvPr/>
        </p:nvSpPr>
        <p:spPr>
          <a:xfrm>
            <a:off x="831850" y="1268188"/>
            <a:ext cx="932382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3. </a:t>
            </a:r>
          </a:p>
          <a:p>
            <a:r>
              <a:rPr lang="en-US" altLang="ko-KR" sz="8000" b="1" dirty="0"/>
              <a:t>New Arm Modeling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00230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505507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1. New Front Lower &amp; Rear Upper Arm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C13292-231B-A6FA-E7BE-28CCFC22F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34" y="1538446"/>
            <a:ext cx="5326082" cy="33840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F44F41C-4A50-157A-D00F-C480DBD8F798}"/>
              </a:ext>
            </a:extLst>
          </p:cNvPr>
          <p:cNvSpPr/>
          <p:nvPr/>
        </p:nvSpPr>
        <p:spPr>
          <a:xfrm>
            <a:off x="4350561" y="2501224"/>
            <a:ext cx="396064" cy="372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AF6AC36-2CB3-AA73-F424-8C41D9053177}"/>
              </a:ext>
            </a:extLst>
          </p:cNvPr>
          <p:cNvSpPr/>
          <p:nvPr/>
        </p:nvSpPr>
        <p:spPr>
          <a:xfrm>
            <a:off x="3578226" y="3344631"/>
            <a:ext cx="619124" cy="530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D1DA73-6994-570F-269F-729EBB937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664" y="3875409"/>
            <a:ext cx="2386758" cy="17701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65FD4D-0D7A-7312-0392-C664DA220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591" y="3908778"/>
            <a:ext cx="4340850" cy="17034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089A8DB-A317-56B5-B57B-A750ABD6A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538" y="1655551"/>
            <a:ext cx="1881562" cy="15072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4E88F78-8DE0-444F-55AD-CAD5E21C3D27}"/>
              </a:ext>
            </a:extLst>
          </p:cNvPr>
          <p:cNvCxnSpPr>
            <a:stCxn id="22" idx="5"/>
          </p:cNvCxnSpPr>
          <p:nvPr/>
        </p:nvCxnSpPr>
        <p:spPr>
          <a:xfrm>
            <a:off x="4106681" y="3797678"/>
            <a:ext cx="90669" cy="193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18DC2C4-6103-6066-BA5A-58D133254C8B}"/>
              </a:ext>
            </a:extLst>
          </p:cNvPr>
          <p:cNvCxnSpPr>
            <a:stCxn id="20" idx="6"/>
          </p:cNvCxnSpPr>
          <p:nvPr/>
        </p:nvCxnSpPr>
        <p:spPr>
          <a:xfrm flipV="1">
            <a:off x="4746625" y="2609850"/>
            <a:ext cx="295913" cy="77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C1BCF28-490F-6634-C8CD-73CEAA4C8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866" y="1538446"/>
            <a:ext cx="2876300" cy="22072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5E7D2E-6219-43D7-6FC0-917A63AEEEF6}"/>
              </a:ext>
            </a:extLst>
          </p:cNvPr>
          <p:cNvSpPr txBox="1"/>
          <p:nvPr/>
        </p:nvSpPr>
        <p:spPr>
          <a:xfrm>
            <a:off x="421134" y="5870288"/>
            <a:ext cx="599794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안정성을 고려하여 외경 </a:t>
            </a:r>
            <a:r>
              <a:rPr lang="en-US" altLang="ko-KR" sz="1200" dirty="0"/>
              <a:t>15.8mm </a:t>
            </a:r>
            <a:r>
              <a:rPr lang="ko-KR" altLang="en-US" sz="1200" dirty="0"/>
              <a:t>두께 </a:t>
            </a:r>
            <a:r>
              <a:rPr lang="en-US" altLang="ko-KR" sz="1200" dirty="0"/>
              <a:t>2T</a:t>
            </a:r>
            <a:r>
              <a:rPr lang="ko-KR" altLang="en-US" sz="1200" dirty="0"/>
              <a:t>로 설계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Considering the safety, outer diameter is 15.8mm and  thickness is 2T.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907B7-8935-5B72-7CE4-3A4D10339AE3}"/>
              </a:ext>
            </a:extLst>
          </p:cNvPr>
          <p:cNvSpPr txBox="1"/>
          <p:nvPr/>
        </p:nvSpPr>
        <p:spPr>
          <a:xfrm>
            <a:off x="6924100" y="5788600"/>
            <a:ext cx="4915475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용접 구조물 편집을 통하여 불필요한 요소 제거 및 구조 단순화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Using</a:t>
            </a:r>
            <a:r>
              <a:rPr lang="ko-KR" altLang="en-US" sz="1200" dirty="0"/>
              <a:t> </a:t>
            </a:r>
            <a:r>
              <a:rPr lang="en-US" altLang="ko-KR" sz="1200" dirty="0"/>
              <a:t>the</a:t>
            </a:r>
            <a:r>
              <a:rPr lang="ko-KR" altLang="en-US" sz="1200" dirty="0"/>
              <a:t> </a:t>
            </a:r>
            <a:r>
              <a:rPr lang="en-US" altLang="ko-KR" sz="1200" dirty="0"/>
              <a:t>welded structure </a:t>
            </a:r>
            <a:r>
              <a:rPr lang="en-US" altLang="ko-KR" sz="1200" dirty="0" err="1"/>
              <a:t>editter</a:t>
            </a:r>
            <a:r>
              <a:rPr lang="en-US" altLang="ko-KR" sz="1200" dirty="0"/>
              <a:t>, remove the unnecessary component and make a simple structure.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314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03CBA1-4DA5-A0E0-2189-0C6A34B546C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" y="1737000"/>
            <a:ext cx="5328000" cy="3384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505507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2. New Front Upper &amp; Rear Lower Arm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44F41C-4A50-157A-D00F-C480DBD8F798}"/>
              </a:ext>
            </a:extLst>
          </p:cNvPr>
          <p:cNvSpPr/>
          <p:nvPr/>
        </p:nvSpPr>
        <p:spPr>
          <a:xfrm>
            <a:off x="4350561" y="2501224"/>
            <a:ext cx="396064" cy="372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089A8DB-A317-56B5-B57B-A750ABD6A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538" y="1655551"/>
            <a:ext cx="1881562" cy="15072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18DC2C4-6103-6066-BA5A-58D133254C8B}"/>
              </a:ext>
            </a:extLst>
          </p:cNvPr>
          <p:cNvCxnSpPr>
            <a:stCxn id="20" idx="6"/>
          </p:cNvCxnSpPr>
          <p:nvPr/>
        </p:nvCxnSpPr>
        <p:spPr>
          <a:xfrm flipV="1">
            <a:off x="4746625" y="2609850"/>
            <a:ext cx="295913" cy="77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C1BCF28-490F-6634-C8CD-73CEAA4C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866" y="1538446"/>
            <a:ext cx="2876300" cy="22072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5E7D2E-6219-43D7-6FC0-917A63AEEEF6}"/>
              </a:ext>
            </a:extLst>
          </p:cNvPr>
          <p:cNvSpPr txBox="1"/>
          <p:nvPr/>
        </p:nvSpPr>
        <p:spPr>
          <a:xfrm>
            <a:off x="683173" y="5298309"/>
            <a:ext cx="599794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안정성을 고려하여 외경 </a:t>
            </a:r>
            <a:r>
              <a:rPr lang="en-US" altLang="ko-KR" sz="1200" dirty="0"/>
              <a:t>15.8mm </a:t>
            </a:r>
            <a:r>
              <a:rPr lang="ko-KR" altLang="en-US" sz="1200" dirty="0"/>
              <a:t>두께 </a:t>
            </a:r>
            <a:r>
              <a:rPr lang="en-US" altLang="ko-KR" sz="1200" dirty="0"/>
              <a:t>2T</a:t>
            </a:r>
            <a:r>
              <a:rPr lang="ko-KR" altLang="en-US" sz="1200" dirty="0"/>
              <a:t>로 설계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Considering the safety, outer diameter is 15.8mm and  thickness is 2T.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907B7-8935-5B72-7CE4-3A4D10339AE3}"/>
              </a:ext>
            </a:extLst>
          </p:cNvPr>
          <p:cNvSpPr txBox="1"/>
          <p:nvPr/>
        </p:nvSpPr>
        <p:spPr>
          <a:xfrm>
            <a:off x="7029447" y="4007425"/>
            <a:ext cx="4915475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용접 구조물 편집을 통하여 불필요한 요소 제거 및 구조 단순화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Using</a:t>
            </a:r>
            <a:r>
              <a:rPr lang="ko-KR" altLang="en-US" sz="1200" dirty="0"/>
              <a:t> </a:t>
            </a:r>
            <a:r>
              <a:rPr lang="en-US" altLang="ko-KR" sz="1200" dirty="0"/>
              <a:t>the</a:t>
            </a:r>
            <a:r>
              <a:rPr lang="ko-KR" altLang="en-US" sz="1200" dirty="0"/>
              <a:t> </a:t>
            </a:r>
            <a:r>
              <a:rPr lang="en-US" altLang="ko-KR" sz="1200" dirty="0"/>
              <a:t>welded structure </a:t>
            </a:r>
            <a:r>
              <a:rPr lang="en-US" altLang="ko-KR" sz="1200" dirty="0" err="1"/>
              <a:t>editter</a:t>
            </a:r>
            <a:r>
              <a:rPr lang="en-US" altLang="ko-KR" sz="1200" dirty="0"/>
              <a:t>, remove the unnecessary component and make a simple structure.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719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1A5C8-0637-FF8F-AF20-97E1DF823D60}"/>
              </a:ext>
            </a:extLst>
          </p:cNvPr>
          <p:cNvSpPr txBox="1"/>
          <p:nvPr/>
        </p:nvSpPr>
        <p:spPr>
          <a:xfrm>
            <a:off x="831850" y="1268188"/>
            <a:ext cx="733746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4. </a:t>
            </a:r>
          </a:p>
          <a:p>
            <a:r>
              <a:rPr lang="en-US" altLang="ko-KR" sz="8000" b="1" dirty="0"/>
              <a:t>Mesh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9935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505507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1. Mesh Quality &amp; Method (Front Lower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8E5F7B-F6A6-6ECD-1DF0-5B8E444E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5" y="5232096"/>
            <a:ext cx="5403194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3487E3-2746-8341-23E9-C93A7D617914}"/>
              </a:ext>
            </a:extLst>
          </p:cNvPr>
          <p:cNvGrpSpPr/>
          <p:nvPr/>
        </p:nvGrpSpPr>
        <p:grpSpPr>
          <a:xfrm>
            <a:off x="6279105" y="1538717"/>
            <a:ext cx="5447770" cy="3650400"/>
            <a:chOff x="5798323" y="1538717"/>
            <a:chExt cx="5447770" cy="3650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F91BA6-C381-9567-16E8-55B027F9C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323" y="1538717"/>
              <a:ext cx="2639850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4E0334-4CCF-B62F-C8AD-61AB41EAA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059" y="1571796"/>
              <a:ext cx="2821034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71D266-AC78-5935-5BC5-00CE1EFE1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6618" y="2766241"/>
              <a:ext cx="26046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F85F35-AE92-4956-FB76-5C030DA9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1286" y="2755517"/>
              <a:ext cx="279480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F37F8F-03FE-8B3D-B717-44F17A3E5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323" y="3972317"/>
              <a:ext cx="2686915" cy="1216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CC9C36A-E2C7-382A-F7D1-93FD0EBD2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873" y="1571796"/>
            <a:ext cx="5160600" cy="338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8AFAE9-BB1A-9D15-680F-BE2600D92830}"/>
              </a:ext>
            </a:extLst>
          </p:cNvPr>
          <p:cNvSpPr txBox="1"/>
          <p:nvPr/>
        </p:nvSpPr>
        <p:spPr>
          <a:xfrm>
            <a:off x="6222596" y="5319283"/>
            <a:ext cx="6210300" cy="1187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1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2.7mm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bearing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nut &amp; bracket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2.5mm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joint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1.2mm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</a:t>
            </a:r>
            <a:r>
              <a:rPr lang="ko-KR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12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2293782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2. Mesh Quality &amp; Method (Front Upper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4911F-C3FD-9E94-A92D-EBB87EAD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92308"/>
            <a:ext cx="5094324" cy="338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AD48CD-519C-8282-050B-E47EA5D5E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2" y="5170487"/>
            <a:ext cx="5094323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480283-8867-F27B-C547-E3685839BAC8}"/>
              </a:ext>
            </a:extLst>
          </p:cNvPr>
          <p:cNvGrpSpPr/>
          <p:nvPr/>
        </p:nvGrpSpPr>
        <p:grpSpPr>
          <a:xfrm>
            <a:off x="6224865" y="1592308"/>
            <a:ext cx="4452842" cy="3673384"/>
            <a:chOff x="6095999" y="1592308"/>
            <a:chExt cx="4452842" cy="367338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F141EFF-2486-52EB-771D-F7C36558A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92308"/>
              <a:ext cx="2252593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0025938-A0F0-98A8-FE87-008AA1FD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93" y="1601533"/>
              <a:ext cx="2200248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D92AF6A-7CBE-A8B6-249B-13B4D7738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803276"/>
              <a:ext cx="2252593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9DB57AA-2D1A-5D42-0286-89271BFE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3543" y="2814806"/>
              <a:ext cx="2215298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04889C1-B473-CC6C-6D92-BA311D54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9" y="4048892"/>
              <a:ext cx="2237543" cy="12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19AB657-0452-860A-02CA-A6B4AF9248A9}"/>
              </a:ext>
            </a:extLst>
          </p:cNvPr>
          <p:cNvSpPr txBox="1"/>
          <p:nvPr/>
        </p:nvSpPr>
        <p:spPr>
          <a:xfrm>
            <a:off x="6146396" y="5294508"/>
            <a:ext cx="6210300" cy="1187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1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1.5mm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nut &amp; tune buckle, ball joint</a:t>
            </a:r>
            <a:endParaRPr lang="en-US" altLang="ko-KR" sz="11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1.0mm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(5) </a:t>
            </a:r>
            <a:r>
              <a:rPr lang="en-US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3.0mm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bearing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2188679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3. Mesh Quality &amp; Method (Rear Lower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6D92F0-64F8-9C3C-53EB-EDAF76E6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94485"/>
            <a:ext cx="5302800" cy="338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5BF84F-F9BA-A563-A404-170709783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5029341"/>
            <a:ext cx="5302800" cy="1371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34435E-8A8C-7141-64EB-604245F5732A}"/>
              </a:ext>
            </a:extLst>
          </p:cNvPr>
          <p:cNvGrpSpPr/>
          <p:nvPr/>
        </p:nvGrpSpPr>
        <p:grpSpPr>
          <a:xfrm>
            <a:off x="6307468" y="1449232"/>
            <a:ext cx="5227735" cy="3673326"/>
            <a:chOff x="6467477" y="995400"/>
            <a:chExt cx="5227735" cy="36733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00A4674-08C4-09C8-3188-705C162E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8" y="995400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B88D7-63A9-3172-B93E-0DEF7F82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345" y="995400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EB49CDD-F08D-590C-C681-C6464E06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7" y="2212200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DA272C-C22C-7AC0-39E9-57026894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344" y="2189274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64A29A-982C-F1A2-D5BA-0AD630DAB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477" y="3451926"/>
              <a:ext cx="2613867" cy="12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958D2C-31FA-FDC2-58B9-8D8CBFE16301}"/>
              </a:ext>
            </a:extLst>
          </p:cNvPr>
          <p:cNvSpPr txBox="1"/>
          <p:nvPr/>
        </p:nvSpPr>
        <p:spPr>
          <a:xfrm>
            <a:off x="6146396" y="5310291"/>
            <a:ext cx="6210300" cy="1496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1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1mm : </a:t>
            </a:r>
            <a:r>
              <a:rPr lang="en-US" altLang="ko-KR" sz="11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2mm 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bearing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2.5mm 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nut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1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(5) 2.7mm : </a:t>
            </a:r>
            <a:r>
              <a:rPr lang="en-US" altLang="ko-KR" sz="11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49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6AF2D-2B8F-B888-58EC-63E4C662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365"/>
            <a:ext cx="3048000" cy="1023749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+mn-lt"/>
                <a:ea typeface="+mn-ea"/>
              </a:rPr>
              <a:t>CONTENTS</a:t>
            </a:r>
            <a:endParaRPr lang="ko-KR" altLang="en-US" sz="280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4E1C0-3699-84D3-A85D-C5B47A8D38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87" y="671492"/>
            <a:ext cx="12109807" cy="62518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ko-KR" sz="500" b="1" dirty="0">
              <a:latin typeface="+mn-ea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Introduction (issue)</a:t>
            </a:r>
          </a:p>
          <a:p>
            <a:pPr>
              <a:lnSpc>
                <a:spcPct val="100000"/>
              </a:lnSpc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Conditions (Boundary, Contact, Force)</a:t>
            </a:r>
          </a:p>
          <a:p>
            <a:pPr>
              <a:lnSpc>
                <a:spcPct val="100000"/>
              </a:lnSpc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New Arm Modeling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Mesh</a:t>
            </a:r>
          </a:p>
          <a:p>
            <a:pPr>
              <a:lnSpc>
                <a:spcPct val="100000"/>
              </a:lnSpc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latin typeface="+mj-lt"/>
                <a:cs typeface="Arial"/>
              </a:rPr>
              <a:t>Static Analysis</a:t>
            </a:r>
            <a:endParaRPr lang="en-US" altLang="ko-KR" b="1" dirty="0">
              <a:latin typeface="+mj-lt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latin typeface="+mj-lt"/>
                <a:cs typeface="Arial"/>
              </a:rPr>
              <a:t>Result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137208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DB37E4D-EB50-CF33-AA75-7EE63EDC789B}"/>
              </a:ext>
            </a:extLst>
          </p:cNvPr>
          <p:cNvSpPr txBox="1">
            <a:spLocks/>
          </p:cNvSpPr>
          <p:nvPr/>
        </p:nvSpPr>
        <p:spPr>
          <a:xfrm>
            <a:off x="3320" y="457245"/>
            <a:ext cx="121886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4. Mesh Quality &amp; Method (Rear Upper – old)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4FF28-654F-8F17-3E4B-3AE50FAC3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607611"/>
            <a:ext cx="5303520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FE414C-D202-580B-4DD7-216A723C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5075193"/>
            <a:ext cx="5303520" cy="1463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82C804-745A-377B-78FB-EE702F825394}"/>
              </a:ext>
            </a:extLst>
          </p:cNvPr>
          <p:cNvGrpSpPr/>
          <p:nvPr/>
        </p:nvGrpSpPr>
        <p:grpSpPr>
          <a:xfrm>
            <a:off x="6096000" y="1958549"/>
            <a:ext cx="5428799" cy="2433343"/>
            <a:chOff x="6170731" y="1570137"/>
            <a:chExt cx="5428799" cy="243334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5F805D-9227-8910-7427-C252B8D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304" y="1570137"/>
              <a:ext cx="2713826" cy="1216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096CAA-56B6-AC7A-2FD1-F54799E4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5130" y="1598042"/>
              <a:ext cx="2714400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30B15C0-02B6-28E6-E7DD-0443FDC48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731" y="2786680"/>
              <a:ext cx="2714400" cy="121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D9221CC-50CC-CE3E-5EF9-E3C1009F2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5130" y="2786680"/>
              <a:ext cx="2714400" cy="12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194C90C-4E46-0B93-E285-FF8C9E2851B7}"/>
              </a:ext>
            </a:extLst>
          </p:cNvPr>
          <p:cNvSpPr txBox="1"/>
          <p:nvPr/>
        </p:nvSpPr>
        <p:spPr>
          <a:xfrm>
            <a:off x="5995946" y="4899451"/>
            <a:ext cx="3757654" cy="163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Automatic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Except 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1mm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2.5mm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ball bearing and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nut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3mm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6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2188679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5. Mesh Quality &amp; Method (Upper – New)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C4E62A-CF77-C329-F8D5-E762C1134DE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2" y="1620566"/>
            <a:ext cx="5302800" cy="32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60F397-C84B-633B-DABF-74F6C537CA8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2" y="5075192"/>
            <a:ext cx="5302800" cy="1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3785A0-8128-2000-752D-B35587570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459" y="1607400"/>
            <a:ext cx="5066464" cy="364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F5D6AB-EF93-6B70-0FB4-9A3CF7B19D9B}"/>
              </a:ext>
            </a:extLst>
          </p:cNvPr>
          <p:cNvSpPr txBox="1"/>
          <p:nvPr/>
        </p:nvSpPr>
        <p:spPr>
          <a:xfrm>
            <a:off x="6096000" y="5219218"/>
            <a:ext cx="5929520" cy="163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Multi Zone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b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racket and ball bearing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(3) 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Edge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contact region of 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(4) 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4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3AF69A-A094-C160-FBAC-C54B2E6D0AC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2" name="화살표: 오각형 16">
              <a:extLst>
                <a:ext uri="{FF2B5EF4-FFF2-40B4-BE49-F238E27FC236}">
                  <a16:creationId xmlns:a16="http://schemas.microsoft.com/office/drawing/2014/main" id="{3353DA19-1F64-6CC0-3F9E-4E8A474E8B56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화살표: 갈매기형 수장 5">
              <a:extLst>
                <a:ext uri="{FF2B5EF4-FFF2-40B4-BE49-F238E27FC236}">
                  <a16:creationId xmlns:a16="http://schemas.microsoft.com/office/drawing/2014/main" id="{D43F4075-7F71-89F2-89BB-F7FD86C858CC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3. Mesh</a:t>
              </a:r>
            </a:p>
          </p:txBody>
        </p:sp>
        <p:sp>
          <p:nvSpPr>
            <p:cNvPr id="14" name="화살표: 갈매기형 수장 5">
              <a:extLst>
                <a:ext uri="{FF2B5EF4-FFF2-40B4-BE49-F238E27FC236}">
                  <a16:creationId xmlns:a16="http://schemas.microsoft.com/office/drawing/2014/main" id="{F75026EF-E1E2-200B-E463-67D93A34C360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5" name="화살표: 갈매기형 수장 5">
              <a:extLst>
                <a:ext uri="{FF2B5EF4-FFF2-40B4-BE49-F238E27FC236}">
                  <a16:creationId xmlns:a16="http://schemas.microsoft.com/office/drawing/2014/main" id="{A4684B65-0D11-B4E6-01FC-F2541C697805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6" name="화살표: 갈매기형 수장 5">
              <a:extLst>
                <a:ext uri="{FF2B5EF4-FFF2-40B4-BE49-F238E27FC236}">
                  <a16:creationId xmlns:a16="http://schemas.microsoft.com/office/drawing/2014/main" id="{E58D6F25-C82B-8FDF-C142-8A3831422077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54142-BD6A-8A4C-F18D-4656920A4A9E}"/>
              </a:ext>
            </a:extLst>
          </p:cNvPr>
          <p:cNvSpPr txBox="1"/>
          <p:nvPr/>
        </p:nvSpPr>
        <p:spPr>
          <a:xfrm>
            <a:off x="0" y="573521"/>
            <a:ext cx="63722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600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41A2766-314E-E48B-9BE6-FBC23F1D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6. Mesh Quality &amp; Method (Lower – New)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0F6B2-3E50-8DBE-D626-09003BB920A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1556223"/>
            <a:ext cx="5302800" cy="32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158E68-4054-306F-30ED-1DEFE110E22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73" y="4939155"/>
            <a:ext cx="5302800" cy="1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6F5E29-67BC-C319-30CD-8021AEAA969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5197" y="1539382"/>
            <a:ext cx="5018888" cy="33997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6B7627-4E81-286E-7ECA-36CAEF01345D}"/>
              </a:ext>
            </a:extLst>
          </p:cNvPr>
          <p:cNvSpPr txBox="1"/>
          <p:nvPr/>
        </p:nvSpPr>
        <p:spPr>
          <a:xfrm>
            <a:off x="6096000" y="5042036"/>
            <a:ext cx="5929520" cy="1214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(1) 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Multi Zone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</a:t>
            </a: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(2) 1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pipe and ball bearing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1000"/>
              </a:spcAft>
            </a:pP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en-US" altLang="ko-KR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) 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5</a:t>
            </a:r>
            <a:r>
              <a:rPr lang="ko-KR" altLang="ko-KR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mm</a:t>
            </a:r>
            <a:r>
              <a:rPr lang="ko-KR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rod end body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818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3DAEE-31F6-EADB-FDE2-C4A32740D4B4}"/>
              </a:ext>
            </a:extLst>
          </p:cNvPr>
          <p:cNvSpPr txBox="1"/>
          <p:nvPr/>
        </p:nvSpPr>
        <p:spPr>
          <a:xfrm>
            <a:off x="831851" y="1268188"/>
            <a:ext cx="7208564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4. </a:t>
            </a:r>
          </a:p>
          <a:p>
            <a:pPr>
              <a:lnSpc>
                <a:spcPct val="100000"/>
              </a:lnSpc>
            </a:pPr>
            <a:r>
              <a:rPr lang="en-US" altLang="ko-KR" sz="8000" b="1" dirty="0">
                <a:latin typeface="+mj-lt"/>
                <a:cs typeface="Arial"/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142411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1-1. Front Upper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53D0D-A9E9-2260-487D-300EB465C136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65.2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446B5F-D98F-D1DA-4A8E-2A9BAA52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27" y="1413842"/>
            <a:ext cx="3685269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3E3318-EF10-BD7B-1C27-D854ADD3C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87" y="1413842"/>
            <a:ext cx="5365346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756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1-2. Front Upper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D38A2-2A2D-DEA5-8CC8-63C1634B6360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228.5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92AAA3-DC4C-9DED-6505-B755F657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385042"/>
            <a:ext cx="5495503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0AB8BC-6CC3-C360-EBE9-EF7C289E8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381364"/>
            <a:ext cx="4546600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22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1-3. Front Upper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556CE-43F9-5606-193F-873144F1ECA8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845.1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93603C-EC30-F537-BAD1-FB263A6F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459162"/>
            <a:ext cx="4711700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704D78-2635-D5B1-8321-921F6A6AE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40" y="1459162"/>
            <a:ext cx="4486760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44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2-1. Front Lower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C03A1-99BF-79BE-96C1-6BC6EA0462FB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245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[1.2mm]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FC5793-9D86-3E06-936A-B474FE6C6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87" y="1534493"/>
            <a:ext cx="4880594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A0F686-4D86-F45A-A4BD-8BF53FE44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29" y="1547193"/>
            <a:ext cx="4668487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00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2-2. Front Lower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6DE61-B586-3A00-6AE6-73576F2207B0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1440.5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[1.2mm]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55D826-965C-FB2B-3388-87BD9B3E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59" y="1494450"/>
            <a:ext cx="4704482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DAE47E-AA1F-DB8F-1768-26FD179B0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16" y="1494450"/>
            <a:ext cx="5653805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686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2-3. Front Lower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DB8E9-6A90-538A-7EDF-083BC0AF9701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1030.4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[1.2mm]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404ABC-765D-A1FB-ED41-AEFC8A7B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49" y="1547193"/>
            <a:ext cx="5329703" cy="3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D41A19-D862-6182-DF45-C6BDEE03C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1547193"/>
            <a:ext cx="4568127" cy="35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42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CE4983-94DA-0ECE-21A0-F27E71308D66}"/>
              </a:ext>
            </a:extLst>
          </p:cNvPr>
          <p:cNvSpPr txBox="1"/>
          <p:nvPr/>
        </p:nvSpPr>
        <p:spPr>
          <a:xfrm>
            <a:off x="831850" y="1268188"/>
            <a:ext cx="719187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1. </a:t>
            </a:r>
          </a:p>
          <a:p>
            <a:r>
              <a:rPr lang="en-US" altLang="ko-KR" sz="8000" b="1" dirty="0"/>
              <a:t>Introduction (Issue)</a:t>
            </a:r>
            <a:r>
              <a:rPr lang="ko-KR" altLang="en-US" sz="8800" b="1" dirty="0"/>
              <a:t>      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559340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3-1. Rear Upper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5C9074-BF76-FF90-0F80-857702A4C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0" y="1404858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E22D0-5DF1-466E-AF29-77D2D8647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939" y="1404858"/>
            <a:ext cx="4165382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5B0730-97DC-0226-E2FF-F93D38D8DEE7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390.55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835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3-2. Rear Upper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9A236B-719D-90BC-01F2-DEB039D86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54" y="1407314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01D63B-C147-CD6A-4322-3752EA96F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833" y="1407314"/>
            <a:ext cx="4028813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9E29E-B978-235D-8B9B-090E76CC8E5D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839.91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50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3-3. Rear Upper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E7D616-F0BC-F856-EC5E-127AD11F3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8" y="1434420"/>
            <a:ext cx="7113360" cy="355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B24E56-506A-E606-4FB0-DD2A20C96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91" y="1434420"/>
            <a:ext cx="4029930" cy="4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CA3EBB-999A-1C1B-2AA0-F6974B489DCD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1316.07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027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4-1. Rear Lower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DEA110-76D0-B53D-185F-1240BACF0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1" y="1451718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511E66-A382-1A83-1A8D-2143BA3DE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422" y="1451718"/>
            <a:ext cx="3415057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E46526-C06C-1F18-1095-A33F17D1EDDC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190.38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59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4-2. Rear Lower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6AA756-E79D-2D05-D296-84E8F6F65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" y="1518393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B41E51-B26F-9F06-EFD9-5E2825EDD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518393"/>
            <a:ext cx="3461375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A14C2-94E5-9AB4-C708-509D5AD179BD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277.49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154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4-3. Rear Lower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BA5AE6-5CEA-DEEE-D36B-B1C4E14E6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1" y="1428795"/>
            <a:ext cx="6876480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9AA598-F47B-3089-6862-826385159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90" y="1428795"/>
            <a:ext cx="3413300" cy="42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18238-2B52-04B8-72AE-128182058713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562.21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947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5-1. Front Upper(New)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D6BC38-4D53-9897-C54B-03AAE24F44C1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28.55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2ACB31-1D61-BCB4-213E-484E8C2E2AD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436" y="1596525"/>
            <a:ext cx="6876000" cy="353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E61D9C-5580-C8EA-553D-BDDA6603270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49278" y="1596525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1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5-2. Front Upper(New)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91A70-D4DB-1804-2086-7ECC65E5EF39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 56.37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0B48B9-64EE-6D3A-0FE8-2A565B5ADFF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0" y="1569988"/>
            <a:ext cx="6876000" cy="3531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656A2A-8DB6-5545-F885-8C37AE0DE86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35" y="1569988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5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5-3. Front Upper(New)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A615-439B-6A76-0BD2-F9A0C4AA7BC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 63.44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5F19D1-20FF-5F39-8E9F-6E53EEA860F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7" y="1543593"/>
            <a:ext cx="6876000" cy="353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2E9C73-EFCB-24AF-FB05-E8AFB298AB6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21884" y="15435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0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6-1. Front Lower(New)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59.52[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91A1C9-7ACE-F1E4-C170-996BCBE18B7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5" y="1596525"/>
            <a:ext cx="6876000" cy="353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E0B939-61D5-B2EF-FE46-A319AA8CC94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14638" y="1596525"/>
            <a:ext cx="34128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9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1F8BAB5-B57B-EE15-1EA7-220D42551C30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4D0E63F6-FC21-A5CE-D804-9040C63F497F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1. Issue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412A4630-9936-03B0-6BDB-68D6D803A3B8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2.</a:t>
              </a: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6D161CC8-109F-B900-6953-1B082762EB89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D61A75AC-6617-23A8-BDCB-220880E6BE9B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1" name="화살표: 갈매기형 수장 5">
              <a:extLst>
                <a:ext uri="{FF2B5EF4-FFF2-40B4-BE49-F238E27FC236}">
                  <a16:creationId xmlns:a16="http://schemas.microsoft.com/office/drawing/2014/main" id="{72133731-DEBA-2329-5999-30BA40254DDE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TextBox 1">
            <a:extLst>
              <a:ext uri="{FF2B5EF4-FFF2-40B4-BE49-F238E27FC236}">
                <a16:creationId xmlns:a16="http://schemas.microsoft.com/office/drawing/2014/main" id="{3148902D-CB4A-313D-E040-FC91BD4EBF20}"/>
              </a:ext>
            </a:extLst>
          </p:cNvPr>
          <p:cNvSpPr txBox="1"/>
          <p:nvPr/>
        </p:nvSpPr>
        <p:spPr>
          <a:xfrm>
            <a:off x="538399" y="1564267"/>
            <a:ext cx="1079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(</a:t>
            </a:r>
            <a:r>
              <a:rPr lang="ko-KR" altLang="en-US" sz="1600" dirty="0"/>
              <a:t>차량 </a:t>
            </a:r>
            <a:r>
              <a:rPr lang="ko-KR" altLang="en-US" sz="1600" dirty="0" err="1"/>
              <a:t>코너링시</a:t>
            </a:r>
            <a:r>
              <a:rPr lang="ko-KR" altLang="en-US" sz="1600" dirty="0"/>
              <a:t> 암에 강한 </a:t>
            </a:r>
            <a:r>
              <a:rPr lang="ko-KR" altLang="en-US" sz="1600" dirty="0" err="1"/>
              <a:t>굽힘힘이</a:t>
            </a:r>
            <a:r>
              <a:rPr lang="ko-KR" altLang="en-US" sz="1600" dirty="0"/>
              <a:t> 작용하여 휘는 현상이 발생함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6E595CC-6ADE-C641-B7A5-A870DF076BBC}"/>
              </a:ext>
            </a:extLst>
          </p:cNvPr>
          <p:cNvSpPr txBox="1"/>
          <p:nvPr/>
        </p:nvSpPr>
        <p:spPr>
          <a:xfrm>
            <a:off x="538399" y="1001272"/>
            <a:ext cx="11427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A strong force is applied to the arm during a sudden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noto"/>
              </a:rPr>
              <a:t>connering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 of the vehicle, causing bending force to act</a:t>
            </a:r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988A64-8CA6-0C11-DB79-982C430EF7B1}"/>
              </a:ext>
            </a:extLst>
          </p:cNvPr>
          <p:cNvGrpSpPr/>
          <p:nvPr/>
        </p:nvGrpSpPr>
        <p:grpSpPr>
          <a:xfrm>
            <a:off x="538399" y="2115304"/>
            <a:ext cx="11115202" cy="3851565"/>
            <a:chOff x="347873" y="2188877"/>
            <a:chExt cx="11115202" cy="3851565"/>
          </a:xfrm>
        </p:grpSpPr>
        <p:pic>
          <p:nvPicPr>
            <p:cNvPr id="14" name="123">
              <a:hlinkClick r:id="" action="ppaction://media"/>
              <a:extLst>
                <a:ext uri="{FF2B5EF4-FFF2-40B4-BE49-F238E27FC236}">
                  <a16:creationId xmlns:a16="http://schemas.microsoft.com/office/drawing/2014/main" id="{8B6711BC-B5FD-AA5C-653A-17DA4CA2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873" y="2188877"/>
              <a:ext cx="5221326" cy="385156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7DD3D8-2C03-63AB-8C2D-E4267BB16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091" t="17914" r="14662" b="18587"/>
            <a:stretch/>
          </p:blipFill>
          <p:spPr>
            <a:xfrm rot="5400000">
              <a:off x="8231678" y="2809046"/>
              <a:ext cx="3851563" cy="261123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498011D-F938-4EFD-09EB-CA5D2FC0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75" t="2037" r="14877" b="13031"/>
            <a:stretch/>
          </p:blipFill>
          <p:spPr>
            <a:xfrm rot="5400000">
              <a:off x="5332792" y="2632222"/>
              <a:ext cx="3851561" cy="2964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575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6-2. Front Lower(New)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D5F92-BF29-79F9-0D55-2A8C905A31D4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218.28[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236FF3-C1F1-A16C-E084-31E0B8202FB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0" y="1596525"/>
            <a:ext cx="6876000" cy="353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5FDBC0-A96B-DED4-16F9-6B17089EDA3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35" y="1596525"/>
            <a:ext cx="34128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90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6-3. Front Lower(New)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AD1B9-E63F-D73E-4C60-66E663CD8F21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104.59[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20248D-5DBA-9E23-F196-23B8724022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394" y="1543593"/>
            <a:ext cx="6876000" cy="353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BD8B1B-5AE6-0744-55FA-3BDFA851BA2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18757" y="1543593"/>
            <a:ext cx="34128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51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7-1. Rear Lower(New)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47.74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803B5F-871C-17A0-0F67-2A54E5A57C5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96525"/>
            <a:ext cx="6876000" cy="3531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3EE4FE8-C53C-DAAA-786C-84DC52DB94E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96525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29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7-1. Rear Lower(New) – Sudden Stop 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36.54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7D04DF-299D-737C-F21B-F28F3E427E5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43593"/>
            <a:ext cx="6876000" cy="353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7BCCFC-64EC-C04E-D68D-D7A5419702E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435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8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7-1. Rear Lower(New)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58.33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853E42-0A53-35CE-C104-7E8D1995C3B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96525"/>
            <a:ext cx="6876000" cy="353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5D899A-9ABC-8421-F2EE-C02A157F966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74527" y="1596525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8-1. Rear Upper(New) – Linear</a:t>
            </a:r>
            <a:r>
              <a:rPr lang="ko-KR" altLang="en-US" sz="4000" b="1" dirty="0"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cs typeface="Arial" panose="020B0604020202020204" pitchFamily="34" charset="0"/>
              </a:rPr>
              <a:t>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b="1" dirty="0"/>
              <a:t>96.10</a:t>
            </a:r>
            <a:r>
              <a:rPr lang="en-US" altLang="ko-KR" sz="2000" b="1" dirty="0"/>
              <a:t>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3458F9-81A8-62A7-1433-8A1C0318FF0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469" y="1543593"/>
            <a:ext cx="6876000" cy="353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7D667B-525F-CA49-C2BD-5FCBA75325A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68853" y="15435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53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8-2. Rear Upper(New) – Sudden Stop 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115.89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E5DBA0-F6B2-DEDB-EDA8-3623654D6A4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84928"/>
            <a:ext cx="6876000" cy="353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B68AC0-C2E1-FEFA-2830-F15D045F6A9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58452" y="1584928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46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3C0556C-A0A7-1D45-8EB8-54CA2CA8CF10}"/>
              </a:ext>
            </a:extLst>
          </p:cNvPr>
          <p:cNvGrpSpPr/>
          <p:nvPr/>
        </p:nvGrpSpPr>
        <p:grpSpPr>
          <a:xfrm>
            <a:off x="347873" y="76040"/>
            <a:ext cx="11434130" cy="414568"/>
            <a:chOff x="347873" y="76040"/>
            <a:chExt cx="11434130" cy="414568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6B30C788-01DE-D79B-08B0-18D85ED96991}"/>
                </a:ext>
              </a:extLst>
            </p:cNvPr>
            <p:cNvSpPr/>
            <p:nvPr/>
          </p:nvSpPr>
          <p:spPr>
            <a:xfrm>
              <a:off x="347873" y="89962"/>
              <a:ext cx="2190389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0D85F63B-F28E-FF40-EE91-301C75BD2630}"/>
                </a:ext>
              </a:extLst>
            </p:cNvPr>
            <p:cNvSpPr/>
            <p:nvPr/>
          </p:nvSpPr>
          <p:spPr>
            <a:xfrm>
              <a:off x="6641960" y="76041"/>
              <a:ext cx="3175280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4. Static Analysis</a:t>
              </a: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523BC242-2657-3ECE-69D3-E33A2921F54B}"/>
                </a:ext>
              </a:extLst>
            </p:cNvPr>
            <p:cNvSpPr/>
            <p:nvPr/>
          </p:nvSpPr>
          <p:spPr>
            <a:xfrm>
              <a:off x="2538263" y="87888"/>
              <a:ext cx="2017150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EA5054C2-35B4-E576-DC0D-7B64B86784F2}"/>
                </a:ext>
              </a:extLst>
            </p:cNvPr>
            <p:cNvSpPr/>
            <p:nvPr/>
          </p:nvSpPr>
          <p:spPr>
            <a:xfrm>
              <a:off x="4555413" y="76041"/>
              <a:ext cx="2086548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E3ED5291-7C0C-E63A-E998-94FB12F6350E}"/>
                </a:ext>
              </a:extLst>
            </p:cNvPr>
            <p:cNvSpPr/>
            <p:nvPr/>
          </p:nvSpPr>
          <p:spPr>
            <a:xfrm>
              <a:off x="9764852" y="76040"/>
              <a:ext cx="2017151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520BBA29-C8C5-942B-114A-9AF2CD51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" y="457245"/>
            <a:ext cx="1194160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8-3. Rear Upper(New) – Cornering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F85B-3235-03DC-6C9F-E71C47670F6A}"/>
              </a:ext>
            </a:extLst>
          </p:cNvPr>
          <p:cNvSpPr txBox="1"/>
          <p:nvPr/>
        </p:nvSpPr>
        <p:spPr>
          <a:xfrm>
            <a:off x="670600" y="4941842"/>
            <a:ext cx="62103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Average = </a:t>
            </a:r>
            <a:r>
              <a:rPr lang="en-US" altLang="ko-KR" sz="2000" b="1" dirty="0"/>
              <a:t>208.72 [</a:t>
            </a:r>
            <a:r>
              <a:rPr lang="en-US" altLang="ko-KR" sz="2000" b="1" dirty="0" err="1"/>
              <a:t>Mpa</a:t>
            </a:r>
            <a:r>
              <a:rPr lang="en-US" altLang="ko-KR" sz="2000" b="1" dirty="0"/>
              <a:t>] </a:t>
            </a:r>
            <a:r>
              <a:rPr lang="en-US" altLang="ko-KR" dirty="0"/>
              <a:t>– Meshing [1mm]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92A30F-CCF1-BBE0-9F7F-7299DB73E81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3" y="1543593"/>
            <a:ext cx="6876000" cy="353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B0BA6A-449C-402C-BA03-C178171796C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1543593"/>
            <a:ext cx="3412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14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BE514E-EF54-3042-488B-78D1AFF9A66B}"/>
              </a:ext>
            </a:extLst>
          </p:cNvPr>
          <p:cNvSpPr txBox="1"/>
          <p:nvPr/>
        </p:nvSpPr>
        <p:spPr>
          <a:xfrm>
            <a:off x="831850" y="1268188"/>
            <a:ext cx="7337460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5.</a:t>
            </a:r>
            <a:r>
              <a:rPr lang="en-US" altLang="ko-KR" sz="5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altLang="ko-KR" sz="8000" b="1" dirty="0"/>
              <a:t>Result &amp; Discussion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32842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9E95C-1C36-E6CB-684D-AE61A42ABE0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C9BEBC95-4818-5507-775A-1F7FB14504FB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화살표: 갈매기형 수장 5">
              <a:extLst>
                <a:ext uri="{FF2B5EF4-FFF2-40B4-BE49-F238E27FC236}">
                  <a16:creationId xmlns:a16="http://schemas.microsoft.com/office/drawing/2014/main" id="{68D19C8D-5F1B-6485-91D4-60C6408C3129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3.</a:t>
              </a:r>
            </a:p>
          </p:txBody>
        </p:sp>
        <p:sp>
          <p:nvSpPr>
            <p:cNvPr id="21" name="화살표: 갈매기형 수장 5">
              <a:extLst>
                <a:ext uri="{FF2B5EF4-FFF2-40B4-BE49-F238E27FC236}">
                  <a16:creationId xmlns:a16="http://schemas.microsoft.com/office/drawing/2014/main" id="{A90D2D0A-CEE7-ED98-9CF4-313668C87877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3" name="화살표: 갈매기형 수장 5">
              <a:extLst>
                <a:ext uri="{FF2B5EF4-FFF2-40B4-BE49-F238E27FC236}">
                  <a16:creationId xmlns:a16="http://schemas.microsoft.com/office/drawing/2014/main" id="{2DD732C7-2157-52F4-F254-0110556D307A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5" name="화살표: 갈매기형 수장 5">
              <a:extLst>
                <a:ext uri="{FF2B5EF4-FFF2-40B4-BE49-F238E27FC236}">
                  <a16:creationId xmlns:a16="http://schemas.microsoft.com/office/drawing/2014/main" id="{D11DAA86-366E-6E9E-A0BC-58144820ECEC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5. Result</a:t>
              </a:r>
              <a:endParaRPr lang="en-US" altLang="ko-KR" dirty="0">
                <a:solidFill>
                  <a:schemeClr val="bg1"/>
                </a:solidFill>
                <a:cs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CF9D9B4-107A-E9D5-0ADC-78EECCD0F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574599"/>
                  </p:ext>
                </p:extLst>
              </p:nvPr>
            </p:nvGraphicFramePr>
            <p:xfrm>
              <a:off x="666065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65.2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3.83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190.38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1.31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CF9D9B4-107A-E9D5-0ADC-78EECCD0F5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4574599"/>
                  </p:ext>
                </p:extLst>
              </p:nvPr>
            </p:nvGraphicFramePr>
            <p:xfrm>
              <a:off x="666065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7103" t="-1176" r="-173832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7033" t="-1176" r="-104396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5319" t="-1176" r="-1064" b="-27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65.2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3.83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190.38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1.31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DFA573F2-CCBD-9741-3808-CFF0DF4FC0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176331"/>
                  </p:ext>
                </p:extLst>
              </p:nvPr>
            </p:nvGraphicFramePr>
            <p:xfrm>
              <a:off x="666065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228.5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277.49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0.90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1.66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839.91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DFA573F2-CCBD-9741-3808-CFF0DF4FC0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176331"/>
                  </p:ext>
                </p:extLst>
              </p:nvPr>
            </p:nvGraphicFramePr>
            <p:xfrm>
              <a:off x="666065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389" t="-1852" r="-170370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3184" t="-1852" r="-10558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57219" t="-1852" r="-1070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1440.5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228.5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277.49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0.90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1.66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839.91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0369F64-62BC-DCA1-26CD-1E29A86E44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838787"/>
                  </p:ext>
                </p:extLst>
              </p:nvPr>
            </p:nvGraphicFramePr>
            <p:xfrm>
              <a:off x="666065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1030.4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845.1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562.21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0.44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1316.07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0369F64-62BC-DCA1-26CD-1E29A86E44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838787"/>
                  </p:ext>
                </p:extLst>
              </p:nvPr>
            </p:nvGraphicFramePr>
            <p:xfrm>
              <a:off x="666065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7103" t="-1887" r="-173832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70000" t="-1887" r="-10666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0526" t="-1887" r="-1053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1030.4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845.1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0.54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9A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562.21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0.44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0.82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1316.07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0.19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0.35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BEDADDB-08B0-E932-4B75-E45CD9D22390}"/>
              </a:ext>
            </a:extLst>
          </p:cNvPr>
          <p:cNvSpPr txBox="1"/>
          <p:nvPr/>
        </p:nvSpPr>
        <p:spPr>
          <a:xfrm>
            <a:off x="1691693" y="646680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Old Version (1T) &gt;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093D5-8378-1217-D7C7-793A8A655432}"/>
              </a:ext>
            </a:extLst>
          </p:cNvPr>
          <p:cNvSpPr txBox="1"/>
          <p:nvPr/>
        </p:nvSpPr>
        <p:spPr>
          <a:xfrm>
            <a:off x="7460195" y="646680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New Version (1T) &gt;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/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𝟐𝟓𝟎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𝑴𝒑𝒂</m:t>
                          </m:r>
                        </m:e>
                      </m:d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𝒖𝒕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𝟒𝟔𝟎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𝑴𝒑𝒂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blipFill>
                <a:blip r:embed="rId9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55253972-A76E-4482-2479-7521E5FA4A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521095"/>
                  </p:ext>
                </p:extLst>
              </p:nvPr>
            </p:nvGraphicFramePr>
            <p:xfrm>
              <a:off x="6316494" y="1212407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126.33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1.98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3.64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10.44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23.94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18.76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24.52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211.56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55253972-A76E-4482-2479-7521E5FA4A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521095"/>
                  </p:ext>
                </p:extLst>
              </p:nvPr>
            </p:nvGraphicFramePr>
            <p:xfrm>
              <a:off x="6316494" y="1212407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27103" t="-1176" r="-173832" b="-27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67033" t="-1176" r="-104396" b="-27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55319" t="-1176" r="-1064" b="-27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126.33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1.98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3.64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10.44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23.94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44.06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18.76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24.52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211.56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2.17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72907B3D-27B1-0463-CA3C-2479B6B6E8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6415912"/>
                  </p:ext>
                </p:extLst>
              </p:nvPr>
            </p:nvGraphicFramePr>
            <p:xfrm>
              <a:off x="6316494" y="3135703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291.15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0.85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1.58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60.64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4.12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7.59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30.09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8.30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15.28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226.93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1.10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72907B3D-27B1-0463-CA3C-2479B6B6E8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6415912"/>
                  </p:ext>
                </p:extLst>
              </p:nvPr>
            </p:nvGraphicFramePr>
            <p:xfrm>
              <a:off x="6316494" y="3135703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26389" t="-1887" r="-170370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73184" t="-1887" r="-10558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57219" t="-1887" r="-1070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291.15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0.85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1.58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60.64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4.12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7.59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30.09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8.30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15.28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226.93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1.10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C211889F-EB2B-1DF9-832C-1E1024F98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607333"/>
                  </p:ext>
                </p:extLst>
              </p:nvPr>
            </p:nvGraphicFramePr>
            <p:xfrm>
              <a:off x="6316494" y="4773056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243.28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125.97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1.98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48.37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5.17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9.51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394.86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C211889F-EB2B-1DF9-832C-1E1024F98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607333"/>
                  </p:ext>
                </p:extLst>
              </p:nvPr>
            </p:nvGraphicFramePr>
            <p:xfrm>
              <a:off x="6316494" y="4773056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7103" t="-1852" r="-173832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70000" t="-1852" r="-10666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50526" t="-1852" r="-1053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243.28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1.89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125.97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1.98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48.37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5.17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9.51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394.86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0.63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1.16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272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CD928-2C4F-4358-6A48-A1F370B339E3}"/>
              </a:ext>
            </a:extLst>
          </p:cNvPr>
          <p:cNvSpPr txBox="1"/>
          <p:nvPr/>
        </p:nvSpPr>
        <p:spPr>
          <a:xfrm>
            <a:off x="831850" y="1268188"/>
            <a:ext cx="719187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</a:rPr>
              <a:t>PART 2. </a:t>
            </a:r>
            <a:r>
              <a:rPr lang="en-US" altLang="ko-KR" sz="8000" b="1" dirty="0"/>
              <a:t>Conditions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884862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A2E1A72A-1AF6-8619-ACD7-C9D34277B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6125224"/>
                  </p:ext>
                </p:extLst>
              </p:nvPr>
            </p:nvGraphicFramePr>
            <p:xfrm>
              <a:off x="675791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76.32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4.97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50.30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92.55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33.69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141.44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1.77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3.25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A2E1A72A-1AF6-8619-ACD7-C9D34277B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6125224"/>
                  </p:ext>
                </p:extLst>
              </p:nvPr>
            </p:nvGraphicFramePr>
            <p:xfrm>
              <a:off x="675791" y="1222080"/>
              <a:ext cx="5209441" cy="18777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2556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0068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108953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47864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Linear Acceleration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8169" t="-1176" r="-175117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7033" t="-1176" r="-104945" b="-2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3439" t="-1176" r="-1058" b="-27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76.32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3.28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6.03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4.97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50.30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92.55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33.69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13.65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141.44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1.77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3.25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8C37E444-F91F-9DFF-93F2-BC951DF690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1318016"/>
                  </p:ext>
                </p:extLst>
              </p:nvPr>
            </p:nvGraphicFramePr>
            <p:xfrm>
              <a:off x="675791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144.56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1.72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34.27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13.55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24.93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146.31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1.71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8C37E444-F91F-9DFF-93F2-BC951DF690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1318016"/>
                  </p:ext>
                </p:extLst>
              </p:nvPr>
            </p:nvGraphicFramePr>
            <p:xfrm>
              <a:off x="675791" y="3145376"/>
              <a:ext cx="5199713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8845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13234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89498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38136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Sudden Stop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389" t="-1852" r="-170370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73184" t="-1852" r="-10558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57219" t="-1852" r="-1070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144.56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1.72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3.18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34.27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7.29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13.42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18.45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13.55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24.93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146.31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1.71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BBA221FD-69A9-B1B4-F0C8-4D93B572D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5242611"/>
                  </p:ext>
                </p:extLst>
              </p:nvPr>
            </p:nvGraphicFramePr>
            <p:xfrm>
              <a:off x="675791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𝒂𝒗𝒈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𝒖𝒕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sz="14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123.75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78.32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5.87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36.42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6.86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12.71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244.94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18.44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BBA221FD-69A9-B1B4-F0C8-4D93B572D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5242611"/>
                  </p:ext>
                </p:extLst>
              </p:nvPr>
            </p:nvGraphicFramePr>
            <p:xfrm>
              <a:off x="675791" y="4782729"/>
              <a:ext cx="5209441" cy="1591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9118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303506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099226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  <a:gridCol w="1157591">
                      <a:extLst>
                        <a:ext uri="{9D8B030D-6E8A-4147-A177-3AD203B41FA5}">
                          <a16:colId xmlns:a16="http://schemas.microsoft.com/office/drawing/2014/main" val="2056340182"/>
                        </a:ext>
                      </a:extLst>
                    </a:gridCol>
                  </a:tblGrid>
                  <a:tr h="3249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Cornering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27103" t="-1887" r="-174299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8508" t="-1887" r="-106077" b="-4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1053" t="-1887" r="-1053" b="-4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123.75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2.02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3.72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Front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78.32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3.19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5.87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Lower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3EF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36.42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</a:rPr>
                            <a:t>6.86</a:t>
                          </a:r>
                          <a:endParaRPr lang="ko-KR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12.71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049617"/>
                      </a:ext>
                    </a:extLst>
                  </a:tr>
                  <a:tr h="3167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Rear Upper Arm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244.94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1.02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18.44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53358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99E95C-1C36-E6CB-684D-AE61A42ABE0C}"/>
              </a:ext>
            </a:extLst>
          </p:cNvPr>
          <p:cNvGrpSpPr/>
          <p:nvPr/>
        </p:nvGrpSpPr>
        <p:grpSpPr>
          <a:xfrm>
            <a:off x="347873" y="87888"/>
            <a:ext cx="11597049" cy="411945"/>
            <a:chOff x="347873" y="87888"/>
            <a:chExt cx="11597049" cy="411945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C9BEBC95-4818-5507-775A-1F7FB14504FB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화살표: 갈매기형 수장 5">
              <a:extLst>
                <a:ext uri="{FF2B5EF4-FFF2-40B4-BE49-F238E27FC236}">
                  <a16:creationId xmlns:a16="http://schemas.microsoft.com/office/drawing/2014/main" id="{68D19C8D-5F1B-6485-91D4-60C6408C3129}"/>
                </a:ext>
              </a:extLst>
            </p:cNvPr>
            <p:cNvSpPr/>
            <p:nvPr/>
          </p:nvSpPr>
          <p:spPr>
            <a:xfrm>
              <a:off x="4953683" y="97113"/>
              <a:ext cx="2385427" cy="393495"/>
            </a:xfrm>
            <a:prstGeom prst="chevron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Arial"/>
                </a:rPr>
                <a:t>PART 3.</a:t>
              </a:r>
            </a:p>
          </p:txBody>
        </p:sp>
        <p:sp>
          <p:nvSpPr>
            <p:cNvPr id="21" name="화살표: 갈매기형 수장 5">
              <a:extLst>
                <a:ext uri="{FF2B5EF4-FFF2-40B4-BE49-F238E27FC236}">
                  <a16:creationId xmlns:a16="http://schemas.microsoft.com/office/drawing/2014/main" id="{A90D2D0A-CEE7-ED98-9CF4-313668C87877}"/>
                </a:ext>
              </a:extLst>
            </p:cNvPr>
            <p:cNvSpPr/>
            <p:nvPr/>
          </p:nvSpPr>
          <p:spPr>
            <a:xfrm>
              <a:off x="2648793" y="8788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2.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3" name="화살표: 갈매기형 수장 5">
              <a:extLst>
                <a:ext uri="{FF2B5EF4-FFF2-40B4-BE49-F238E27FC236}">
                  <a16:creationId xmlns:a16="http://schemas.microsoft.com/office/drawing/2014/main" id="{2DD732C7-2157-52F4-F254-0110556D307A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25" name="화살표: 갈매기형 수장 5">
              <a:extLst>
                <a:ext uri="{FF2B5EF4-FFF2-40B4-BE49-F238E27FC236}">
                  <a16:creationId xmlns:a16="http://schemas.microsoft.com/office/drawing/2014/main" id="{D11DAA86-366E-6E9E-A0BC-58144820ECEC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5. Result</a:t>
              </a:r>
              <a:endParaRPr lang="en-US" altLang="ko-KR" dirty="0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BEDADDB-08B0-E932-4B75-E45CD9D22390}"/>
              </a:ext>
            </a:extLst>
          </p:cNvPr>
          <p:cNvSpPr txBox="1"/>
          <p:nvPr/>
        </p:nvSpPr>
        <p:spPr>
          <a:xfrm>
            <a:off x="1691693" y="646680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New Version (2T) &gt;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/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𝟐𝟓𝟎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𝑴𝒑𝒂</m:t>
                          </m:r>
                        </m:e>
                      </m:d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𝒖𝒕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𝟒𝟔𝟎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𝑴𝒑𝒂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6D9265-4808-2CB9-25EF-7E7403CF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278" y="634232"/>
                <a:ext cx="1461691" cy="476284"/>
              </a:xfrm>
              <a:prstGeom prst="rect">
                <a:avLst/>
              </a:prstGeom>
              <a:blipFill>
                <a:blip r:embed="rId9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D1084AE7-A2B3-9AF9-AC64-CAAE749453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740874"/>
                  </p:ext>
                </p:extLst>
              </p:nvPr>
            </p:nvGraphicFramePr>
            <p:xfrm>
              <a:off x="6306770" y="3342269"/>
              <a:ext cx="5303519" cy="1198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3817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774613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755089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Size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𝑶𝒍𝒅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𝑽𝒆𝒓𝒔𝒊𝒐𝒏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𝑵𝒆𝒘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𝑽𝒆𝒓𝒔𝒊𝒐𝒏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External diameter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15.8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Inner diameter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표 31">
                <a:extLst>
                  <a:ext uri="{FF2B5EF4-FFF2-40B4-BE49-F238E27FC236}">
                    <a16:creationId xmlns:a16="http://schemas.microsoft.com/office/drawing/2014/main" id="{D1084AE7-A2B3-9AF9-AC64-CAAE749453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740874"/>
                  </p:ext>
                </p:extLst>
              </p:nvPr>
            </p:nvGraphicFramePr>
            <p:xfrm>
              <a:off x="6306770" y="3342269"/>
              <a:ext cx="5303519" cy="1198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3817">
                      <a:extLst>
                        <a:ext uri="{9D8B030D-6E8A-4147-A177-3AD203B41FA5}">
                          <a16:colId xmlns:a16="http://schemas.microsoft.com/office/drawing/2014/main" val="2447862858"/>
                        </a:ext>
                      </a:extLst>
                    </a:gridCol>
                    <a:gridCol w="1774613">
                      <a:extLst>
                        <a:ext uri="{9D8B030D-6E8A-4147-A177-3AD203B41FA5}">
                          <a16:colId xmlns:a16="http://schemas.microsoft.com/office/drawing/2014/main" val="4267173928"/>
                        </a:ext>
                      </a:extLst>
                    </a:gridCol>
                    <a:gridCol w="1755089">
                      <a:extLst>
                        <a:ext uri="{9D8B030D-6E8A-4147-A177-3AD203B41FA5}">
                          <a16:colId xmlns:a16="http://schemas.microsoft.com/office/drawing/2014/main" val="2028770698"/>
                        </a:ext>
                      </a:extLst>
                    </a:gridCol>
                  </a:tblGrid>
                  <a:tr h="518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0000"/>
                              </a:solidFill>
                            </a:rPr>
                            <a:t>Size</a:t>
                          </a:r>
                          <a:endParaRPr lang="ko-KR" altLang="en-US" sz="1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000" t="-1176" r="-99315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2778" t="-1176" r="-694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131769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External diameter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13.8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15.8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14165"/>
                      </a:ext>
                    </a:extLst>
                  </a:tr>
                  <a:tr h="3398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Inner diameter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11.75 mm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69564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777B73B-7486-2A07-41C0-E6FDBFBD5350}"/>
              </a:ext>
            </a:extLst>
          </p:cNvPr>
          <p:cNvSpPr txBox="1"/>
          <p:nvPr/>
        </p:nvSpPr>
        <p:spPr>
          <a:xfrm>
            <a:off x="7188095" y="459806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Arm pipe specification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8484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0E06CB-EC12-9F79-E534-D02280AB798F}"/>
              </a:ext>
            </a:extLst>
          </p:cNvPr>
          <p:cNvSpPr txBox="1"/>
          <p:nvPr/>
        </p:nvSpPr>
        <p:spPr>
          <a:xfrm>
            <a:off x="73891" y="73891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Discussion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CD184-5A64-1CEE-1F1E-8F4E94026D85}"/>
              </a:ext>
            </a:extLst>
          </p:cNvPr>
          <p:cNvSpPr txBox="1"/>
          <p:nvPr/>
        </p:nvSpPr>
        <p:spPr>
          <a:xfrm>
            <a:off x="73891" y="971309"/>
            <a:ext cx="1178560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old model was changed in shape and the thickness was the same. As a result, the safety factor increased, but it was still low. Therefore, when the thickness was doubled to 2T, it can be seen that the safety factor in all situations is 1 or more.</a:t>
            </a:r>
            <a:endParaRPr lang="en-US" altLang="ko-KR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indicated in the table, it can be observed that all safety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</a:t>
            </a:r>
            <a:r>
              <a:rPr lang="en-US" altLang="ko-KR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have increased by up to about 9 times.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ensure a safety margin,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ko-KR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 under the most heavily loaded conditions, a safety margin of greater than 1 has been secured. However, for additional safety margin, it appears that additional security measures may be needed in the actual assembly and processing.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96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0E06CB-EC12-9F79-E534-D02280AB798F}"/>
              </a:ext>
            </a:extLst>
          </p:cNvPr>
          <p:cNvSpPr txBox="1"/>
          <p:nvPr/>
        </p:nvSpPr>
        <p:spPr>
          <a:xfrm>
            <a:off x="73891" y="73891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Conclusion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CD184-5A64-1CEE-1F1E-8F4E94026D85}"/>
              </a:ext>
            </a:extLst>
          </p:cNvPr>
          <p:cNvSpPr txBox="1"/>
          <p:nvPr/>
        </p:nvSpPr>
        <p:spPr>
          <a:xfrm>
            <a:off x="73891" y="971309"/>
            <a:ext cx="11785600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 through changes in shape alone, it can be confirmed that the magnitude of stress on the arm varies. This emphasizes the importance of arm design.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ensure a safety margin, an arm with an outer diameter of 15.8mm and thickness of 2T was utilized. This ensures a high level of safety.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limitations to ensuring safety margins through changes in shape and thickness. It is necessary to reinforce these aspects through other factors during the actual assembly.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7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2D377E-6F9F-8AC4-9C33-D0B0B52B1671}"/>
              </a:ext>
            </a:extLst>
          </p:cNvPr>
          <p:cNvGrpSpPr/>
          <p:nvPr/>
        </p:nvGrpSpPr>
        <p:grpSpPr>
          <a:xfrm>
            <a:off x="1220674" y="1845246"/>
            <a:ext cx="9750651" cy="4668391"/>
            <a:chOff x="1347125" y="1761163"/>
            <a:chExt cx="9750651" cy="46683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A41EC64-FFB5-FE8F-7A19-2BCAD577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7125" y="1761163"/>
              <a:ext cx="9497750" cy="386769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63E66-4C27-0A4F-7483-3BC0C85D6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3692" y="3031960"/>
              <a:ext cx="2000529" cy="100026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15B4A7-EE04-B0B9-1309-945F8FFDF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7146" y="5429289"/>
              <a:ext cx="2000529" cy="10002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DB8F3B-1A58-85E6-C0FA-90674201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7300" y="3532092"/>
              <a:ext cx="1800476" cy="1009791"/>
            </a:xfrm>
            <a:prstGeom prst="rect">
              <a:avLst/>
            </a:prstGeom>
          </p:spPr>
        </p:pic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1. Boundary Condition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5C01063-B8E8-B4B6-90C6-E75286948154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6" name="화살표: 오각형 16">
              <a:extLst>
                <a:ext uri="{FF2B5EF4-FFF2-40B4-BE49-F238E27FC236}">
                  <a16:creationId xmlns:a16="http://schemas.microsoft.com/office/drawing/2014/main" id="{D139E514-2192-EF32-E1BE-44F66E8BD999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62B6F5FA-CC9B-F4D9-36DE-615ECC6FF09B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76701612-B406-8F63-CBDA-B76F9B482072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2827C1C-18D1-4334-8342-F6BBE80A415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C1FDF45B-97BC-D909-9171-1D13B343CDCD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B373F24D-A04A-9319-C520-67FB7FAE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" y="457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cs typeface="Arial" panose="020B0604020202020204" pitchFamily="34" charset="0"/>
              </a:rPr>
              <a:t>2. Contact </a:t>
            </a:r>
            <a:r>
              <a:rPr lang="en-US" altLang="ko-KR" sz="4000" b="1" dirty="0" err="1">
                <a:cs typeface="Arial" panose="020B0604020202020204" pitchFamily="34" charset="0"/>
              </a:rPr>
              <a:t>Condtion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B606BC-9393-6EF3-6DD9-70C4F0304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46" y="2712165"/>
            <a:ext cx="4725198" cy="27368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58DBF0E-CDC2-F645-1242-2E8EFB2E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3" y="1537552"/>
            <a:ext cx="6193221" cy="50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2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B22DEDA-766E-597F-8D36-E5D4B92C0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46" y="1871427"/>
            <a:ext cx="3494598" cy="2323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694334-196C-39F2-6F6A-A8C74B9AE225}"/>
                  </a:ext>
                </a:extLst>
              </p:cNvPr>
              <p:cNvSpPr txBox="1"/>
              <p:nvPr/>
            </p:nvSpPr>
            <p:spPr>
              <a:xfrm>
                <a:off x="744405" y="4258116"/>
                <a:ext cx="297749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𝐶𝑎𝑟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𝐵𝑎𝑡𝑡𝑒𝑟𝑦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𝐷𝑟𝑖𝑣𝑒𝑟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= 283.1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 9.81 = 2777.211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694334-196C-39F2-6F6A-A8C74B9AE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05" y="4258116"/>
                <a:ext cx="297749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DA4A7-DB48-AE5A-3D01-684E274EDB0A}"/>
                  </a:ext>
                </a:extLst>
              </p:cNvPr>
              <p:cNvSpPr txBox="1"/>
              <p:nvPr/>
            </p:nvSpPr>
            <p:spPr>
              <a:xfrm>
                <a:off x="249782" y="4996780"/>
                <a:ext cx="4244943" cy="1196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𝐹𝑟𝑜𝑛𝑡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×0.5×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0.61+0.5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=625.5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1200" dirty="0"/>
              </a:p>
              <a:p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𝑅𝑒𝑎𝑟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×0.5×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0.61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0.61+0.5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=763.11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ko-KR" sz="1200" b="0" dirty="0"/>
              </a:p>
              <a:p>
                <a:endParaRPr lang="en-US" altLang="ko-KR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DA4A7-DB48-AE5A-3D01-684E274ED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82" y="4996780"/>
                <a:ext cx="4244943" cy="1196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F2ACACE2-F35C-F5CE-E178-9564167876B7}"/>
              </a:ext>
            </a:extLst>
          </p:cNvPr>
          <p:cNvGrpSpPr/>
          <p:nvPr/>
        </p:nvGrpSpPr>
        <p:grpSpPr>
          <a:xfrm>
            <a:off x="4957651" y="1653803"/>
            <a:ext cx="6706982" cy="4320000"/>
            <a:chOff x="4258365" y="1717121"/>
            <a:chExt cx="7455994" cy="481197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E84966D-AE2F-C4E7-BE95-A65D842E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3827" y="2149755"/>
              <a:ext cx="2453510" cy="2520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D97A44-80DC-0A7E-E80A-DA286889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8365" y="4708244"/>
              <a:ext cx="3647597" cy="1800000"/>
            </a:xfrm>
            <a:prstGeom prst="rect">
              <a:avLst/>
            </a:prstGeom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552FECD-FB30-E936-9C9F-BF89B509FD87}"/>
                </a:ext>
              </a:extLst>
            </p:cNvPr>
            <p:cNvSpPr/>
            <p:nvPr/>
          </p:nvSpPr>
          <p:spPr>
            <a:xfrm>
              <a:off x="5187786" y="1719015"/>
              <a:ext cx="1376983" cy="26982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</a:t>
              </a:r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EC430A5-AC5B-E28E-ECD2-83CB2BCA09A1}"/>
                </a:ext>
              </a:extLst>
            </p:cNvPr>
            <p:cNvSpPr/>
            <p:nvPr/>
          </p:nvSpPr>
          <p:spPr>
            <a:xfrm>
              <a:off x="9152468" y="1717121"/>
              <a:ext cx="1376983" cy="26982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Rear</a:t>
              </a:r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E2D9A4E-8322-18F8-0F29-15EA92F1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34" y="2098024"/>
              <a:ext cx="2394433" cy="252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59DD943-3578-178F-4085-A616906B8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65462" y="4729099"/>
              <a:ext cx="3548897" cy="1800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1930BC-2AFC-E861-6ED7-CBE6AA463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517" y="4170887"/>
              <a:ext cx="812837" cy="81283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0066E9C-36F5-9DB3-FA91-AF5A0462CD8F}"/>
              </a:ext>
            </a:extLst>
          </p:cNvPr>
          <p:cNvSpPr txBox="1"/>
          <p:nvPr/>
        </p:nvSpPr>
        <p:spPr>
          <a:xfrm>
            <a:off x="1105275" y="1415525"/>
            <a:ext cx="2533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차량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하중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계산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Calculation of l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-apple-system"/>
              </a:rPr>
              <a:t>oad distributio</a:t>
            </a:r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n</a:t>
            </a:r>
            <a:endParaRPr lang="en-US" altLang="ko-KR" sz="1200" b="1" dirty="0">
              <a:solidFill>
                <a:srgbClr val="37415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C3254E-CBFA-0359-FFE7-289E8B5FCFD1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4" name="화살표: 오각형 16">
              <a:extLst>
                <a:ext uri="{FF2B5EF4-FFF2-40B4-BE49-F238E27FC236}">
                  <a16:creationId xmlns:a16="http://schemas.microsoft.com/office/drawing/2014/main" id="{D77C8960-6093-E7E4-348F-468C675DE9E0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화살표: 갈매기형 수장 5">
              <a:extLst>
                <a:ext uri="{FF2B5EF4-FFF2-40B4-BE49-F238E27FC236}">
                  <a16:creationId xmlns:a16="http://schemas.microsoft.com/office/drawing/2014/main" id="{C4FCB1B5-12E0-03EF-F97A-A7991169A2B8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7" name="화살표: 갈매기형 수장 5">
              <a:extLst>
                <a:ext uri="{FF2B5EF4-FFF2-40B4-BE49-F238E27FC236}">
                  <a16:creationId xmlns:a16="http://schemas.microsoft.com/office/drawing/2014/main" id="{FF3681E9-8E2F-2829-04A0-DA2DBEFAF77D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1D5B6935-F52D-E7F0-AE0A-895F24911C74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139F8282-5743-2CAC-E4CE-0BD6AA8FC1D8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7F84D542-6B90-C17F-EA3F-EDE70718FD73}"/>
              </a:ext>
            </a:extLst>
          </p:cNvPr>
          <p:cNvSpPr txBox="1">
            <a:spLocks/>
          </p:cNvSpPr>
          <p:nvPr/>
        </p:nvSpPr>
        <p:spPr>
          <a:xfrm>
            <a:off x="-604371" y="-70920"/>
            <a:ext cx="1204983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3-1. Force Condition – Linear Acceleration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0066E9C-36F5-9DB3-FA91-AF5A0462CD8F}"/>
              </a:ext>
            </a:extLst>
          </p:cNvPr>
          <p:cNvSpPr txBox="1"/>
          <p:nvPr/>
        </p:nvSpPr>
        <p:spPr>
          <a:xfrm>
            <a:off x="967629" y="1415525"/>
            <a:ext cx="2981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&lt; </a:t>
            </a:r>
            <a:r>
              <a:rPr lang="ko-KR" altLang="en-US" sz="1200" b="1" dirty="0">
                <a:solidFill>
                  <a:schemeClr val="tx1"/>
                </a:solidFill>
              </a:rPr>
              <a:t>차량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하중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계산 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Calculation of l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-apple-system"/>
              </a:rPr>
              <a:t>oad distributio</a:t>
            </a:r>
            <a:r>
              <a:rPr lang="en-US" altLang="ko-KR" sz="1200" dirty="0">
                <a:solidFill>
                  <a:srgbClr val="374151"/>
                </a:solidFill>
                <a:latin typeface="-apple-system"/>
              </a:rPr>
              <a:t>n</a:t>
            </a:r>
            <a:endParaRPr lang="en-US" altLang="ko-KR" sz="1200" b="1" dirty="0">
              <a:solidFill>
                <a:srgbClr val="37415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F4C9E5-1317-5E02-076C-7A4F4C68EB17}"/>
                  </a:ext>
                </a:extLst>
              </p:cNvPr>
              <p:cNvSpPr txBox="1"/>
              <p:nvPr/>
            </p:nvSpPr>
            <p:spPr>
              <a:xfrm>
                <a:off x="635105" y="3939349"/>
                <a:ext cx="3646797" cy="1299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𝑓𝑟𝑜𝑛𝑡</m:t>
                              </m:r>
                            </m:sub>
                          </m:sSub>
                        </m:e>
                      </m:nary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×(0.61+0.5))+(2777.21×0.7×(0.15+0.1))−(2777.21×0.5)=0</m:t>
                      </m:r>
                    </m:oMath>
                  </m:oMathPara>
                </a14:m>
                <a:endParaRPr lang="en-US" altLang="ko-KR" sz="1100" dirty="0"/>
              </a:p>
              <a:p>
                <a:endParaRPr lang="en-US" altLang="ko-KR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𝐹𝑟𝑜𝑛𝑡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844.425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ko-KR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F4C9E5-1317-5E02-076C-7A4F4C68E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05" y="3939349"/>
                <a:ext cx="3646797" cy="1299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03234-E02A-C936-3E93-4AD2ED468936}"/>
                  </a:ext>
                </a:extLst>
              </p:cNvPr>
              <p:cNvSpPr txBox="1"/>
              <p:nvPr/>
            </p:nvSpPr>
            <p:spPr>
              <a:xfrm>
                <a:off x="635105" y="5021895"/>
                <a:ext cx="3646797" cy="1299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𝑟𝑒𝑎𝑟</m:t>
                              </m:r>
                            </m:sub>
                          </m:sSub>
                        </m:e>
                      </m:nary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×(0.61+0.5))+(2777.21×0.7×(0.15+0.1))−(2777.21×0.61)=0</m:t>
                      </m:r>
                    </m:oMath>
                  </m:oMathPara>
                </a14:m>
                <a:endParaRPr lang="en-US" altLang="ko-KR" sz="1100" dirty="0"/>
              </a:p>
              <a:p>
                <a:endParaRPr lang="en-US" altLang="ko-KR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𝑅𝑒𝑎𝑟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544.18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ko-KR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C03234-E02A-C936-3E93-4AD2ED46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05" y="5021895"/>
                <a:ext cx="3646797" cy="1299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8BC0909A-3B12-2564-C2F5-78C0798EEE5B}"/>
              </a:ext>
            </a:extLst>
          </p:cNvPr>
          <p:cNvGrpSpPr/>
          <p:nvPr/>
        </p:nvGrpSpPr>
        <p:grpSpPr>
          <a:xfrm>
            <a:off x="4957651" y="1419100"/>
            <a:ext cx="6073485" cy="3960000"/>
            <a:chOff x="4143360" y="1067264"/>
            <a:chExt cx="7452510" cy="4860670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552FECD-FB30-E936-9C9F-BF89B509FD87}"/>
                </a:ext>
              </a:extLst>
            </p:cNvPr>
            <p:cNvSpPr/>
            <p:nvPr/>
          </p:nvSpPr>
          <p:spPr>
            <a:xfrm>
              <a:off x="5175401" y="1069158"/>
              <a:ext cx="1376983" cy="26982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</a:t>
              </a:r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EC430A5-AC5B-E28E-ECD2-83CB2BCA09A1}"/>
                </a:ext>
              </a:extLst>
            </p:cNvPr>
            <p:cNvSpPr/>
            <p:nvPr/>
          </p:nvSpPr>
          <p:spPr>
            <a:xfrm>
              <a:off x="9140083" y="1067264"/>
              <a:ext cx="1376983" cy="26982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Rear</a:t>
              </a:r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7C5C1DC-3298-E767-DD66-73E2926A5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3360" y="4127934"/>
              <a:ext cx="3717948" cy="1800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31930BC-2AFC-E861-6ED7-CBE6AA463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4132" y="3521030"/>
              <a:ext cx="812837" cy="81283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E08965B-3377-0DED-AA15-6E3BF86BD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3099" y="1478840"/>
              <a:ext cx="2435263" cy="252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AFAAA1F-BE38-3D85-3FE8-7A0378C77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72739" y="1478840"/>
              <a:ext cx="2409192" cy="252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A8CB251-AE5B-EA55-8B8E-3624D374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67078" y="4058387"/>
              <a:ext cx="3428792" cy="18000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CA6CBDB-073F-324D-D6E4-9A6511992BC3}"/>
              </a:ext>
            </a:extLst>
          </p:cNvPr>
          <p:cNvSpPr txBox="1"/>
          <p:nvPr/>
        </p:nvSpPr>
        <p:spPr>
          <a:xfrm>
            <a:off x="5053673" y="5500704"/>
            <a:ext cx="672706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 dirty="0"/>
              <a:t>급정거 하중 조건 </a:t>
            </a:r>
            <a:r>
              <a:rPr lang="en-US" altLang="ko-KR" sz="1300" dirty="0"/>
              <a:t>: 70% </a:t>
            </a:r>
            <a:r>
              <a:rPr lang="ko-KR" altLang="en-US" sz="1300" dirty="0"/>
              <a:t>하중이 전륜에 </a:t>
            </a:r>
            <a:r>
              <a:rPr lang="ko-KR" altLang="en-US" sz="1300" dirty="0" err="1"/>
              <a:t>가해짐</a:t>
            </a:r>
            <a:r>
              <a:rPr lang="en-US" altLang="ko-KR" sz="1300" dirty="0"/>
              <a:t>, </a:t>
            </a:r>
            <a:r>
              <a:rPr lang="ko-KR" altLang="en-US" sz="1300" dirty="0"/>
              <a:t>마찰력에 의한 </a:t>
            </a:r>
            <a:r>
              <a:rPr lang="en-US" altLang="ko-KR" sz="1300" dirty="0"/>
              <a:t>x</a:t>
            </a:r>
            <a:r>
              <a:rPr lang="ko-KR" altLang="en-US" sz="1300" dirty="0"/>
              <a:t>방향 힘 고려</a:t>
            </a:r>
            <a:endParaRPr lang="en-US" altLang="ko-KR" sz="1300" dirty="0"/>
          </a:p>
          <a:p>
            <a:r>
              <a:rPr lang="en-US" altLang="ko-KR" sz="1300" b="0" i="0" dirty="0">
                <a:solidFill>
                  <a:srgbClr val="0F0F0F"/>
                </a:solidFill>
                <a:effectLst/>
                <a:latin typeface="Söhne"/>
              </a:rPr>
              <a:t>Emergency braking load condition: 70% of the load is applied to the front wheels, taking into account the frictional force in the x-direction.</a:t>
            </a:r>
            <a:endParaRPr lang="en-US" altLang="ko-KR" sz="13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95B1BF9-02E3-9D65-659C-15DC6E206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208" y="1909751"/>
            <a:ext cx="3116649" cy="23256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7D552EF-973B-6B46-E4DE-7A682DEA9993}"/>
              </a:ext>
            </a:extLst>
          </p:cNvPr>
          <p:cNvGrpSpPr/>
          <p:nvPr/>
        </p:nvGrpSpPr>
        <p:grpSpPr>
          <a:xfrm>
            <a:off x="347873" y="89962"/>
            <a:ext cx="11597049" cy="409871"/>
            <a:chOff x="347873" y="89962"/>
            <a:chExt cx="11597049" cy="409871"/>
          </a:xfrm>
        </p:grpSpPr>
        <p:sp>
          <p:nvSpPr>
            <p:cNvPr id="3" name="화살표: 오각형 16">
              <a:extLst>
                <a:ext uri="{FF2B5EF4-FFF2-40B4-BE49-F238E27FC236}">
                  <a16:creationId xmlns:a16="http://schemas.microsoft.com/office/drawing/2014/main" id="{56F8BD40-0BB5-4BC2-841E-EDEF7E40B674}"/>
                </a:ext>
              </a:extLst>
            </p:cNvPr>
            <p:cNvSpPr/>
            <p:nvPr/>
          </p:nvSpPr>
          <p:spPr>
            <a:xfrm>
              <a:off x="347873" y="89962"/>
              <a:ext cx="2385426" cy="400646"/>
            </a:xfrm>
            <a:prstGeom prst="homePlate">
              <a:avLst/>
            </a:prstGeom>
            <a:solidFill>
              <a:srgbClr val="82A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1. 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화살표: 갈매기형 수장 5">
              <a:extLst>
                <a:ext uri="{FF2B5EF4-FFF2-40B4-BE49-F238E27FC236}">
                  <a16:creationId xmlns:a16="http://schemas.microsoft.com/office/drawing/2014/main" id="{975311D8-FDEA-2CCE-B219-E9E74C7A9ACF}"/>
                </a:ext>
              </a:extLst>
            </p:cNvPr>
            <p:cNvSpPr/>
            <p:nvPr/>
          </p:nvSpPr>
          <p:spPr>
            <a:xfrm>
              <a:off x="2648794" y="93537"/>
              <a:ext cx="2385427" cy="393495"/>
            </a:xfrm>
            <a:prstGeom prst="chevron">
              <a:avLst/>
            </a:prstGeom>
            <a:solidFill>
              <a:srgbClr val="065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/>
                </a:rPr>
                <a:t>2. Conditions</a:t>
              </a:r>
            </a:p>
          </p:txBody>
        </p:sp>
        <p:sp>
          <p:nvSpPr>
            <p:cNvPr id="8" name="화살표: 갈매기형 수장 5">
              <a:extLst>
                <a:ext uri="{FF2B5EF4-FFF2-40B4-BE49-F238E27FC236}">
                  <a16:creationId xmlns:a16="http://schemas.microsoft.com/office/drawing/2014/main" id="{6A20CDC0-C947-7B1D-7594-EFDBFE89DA0A}"/>
                </a:ext>
              </a:extLst>
            </p:cNvPr>
            <p:cNvSpPr/>
            <p:nvPr/>
          </p:nvSpPr>
          <p:spPr>
            <a:xfrm>
              <a:off x="4957651" y="99097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3.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9" name="화살표: 갈매기형 수장 5">
              <a:extLst>
                <a:ext uri="{FF2B5EF4-FFF2-40B4-BE49-F238E27FC236}">
                  <a16:creationId xmlns:a16="http://schemas.microsoft.com/office/drawing/2014/main" id="{09E38448-E7F2-D6F7-C287-67A996A87716}"/>
                </a:ext>
              </a:extLst>
            </p:cNvPr>
            <p:cNvSpPr/>
            <p:nvPr/>
          </p:nvSpPr>
          <p:spPr>
            <a:xfrm>
              <a:off x="7258573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4.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10" name="화살표: 갈매기형 수장 5">
              <a:extLst>
                <a:ext uri="{FF2B5EF4-FFF2-40B4-BE49-F238E27FC236}">
                  <a16:creationId xmlns:a16="http://schemas.microsoft.com/office/drawing/2014/main" id="{33A2A0B4-7CEE-6B29-9E36-603DB1C28713}"/>
                </a:ext>
              </a:extLst>
            </p:cNvPr>
            <p:cNvSpPr/>
            <p:nvPr/>
          </p:nvSpPr>
          <p:spPr>
            <a:xfrm>
              <a:off x="9559495" y="106338"/>
              <a:ext cx="2385427" cy="393495"/>
            </a:xfrm>
            <a:prstGeom prst="chevron">
              <a:avLst/>
            </a:prstGeom>
            <a:solidFill>
              <a:srgbClr val="065D95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PART 5.</a:t>
              </a:r>
              <a:endParaRPr lang="en-US" altLang="ko-KR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E52B08C3-C80E-1AED-B805-03A83FEDEAFE}"/>
              </a:ext>
            </a:extLst>
          </p:cNvPr>
          <p:cNvSpPr txBox="1">
            <a:spLocks/>
          </p:cNvSpPr>
          <p:nvPr/>
        </p:nvSpPr>
        <p:spPr>
          <a:xfrm>
            <a:off x="-604834" y="-51722"/>
            <a:ext cx="104309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cs typeface="Arial" panose="020B0604020202020204" pitchFamily="34" charset="0"/>
              </a:rPr>
              <a:t>3-2. Force Condition – Sudden Stop</a:t>
            </a:r>
            <a:endParaRPr lang="ko-KR" altLang="en-US" sz="4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402295"/>
      </p:ext>
    </p:extLst>
  </p:cSld>
  <p:clrMapOvr>
    <a:masterClrMapping/>
  </p:clrMapOvr>
</p:sld>
</file>

<file path=ppt/theme/theme1.xml><?xml version="1.0" encoding="utf-8"?>
<a:theme xmlns:a="http://schemas.openxmlformats.org/drawingml/2006/main" name="2020saebyeolpowerpointclassicblue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F93510A0BEAE4EB03940335B50B47B" ma:contentTypeVersion="2" ma:contentTypeDescription="새 문서를 만듭니다." ma:contentTypeScope="" ma:versionID="e7edaf0898735566237c6499ea00c87f">
  <xsd:schema xmlns:xsd="http://www.w3.org/2001/XMLSchema" xmlns:xs="http://www.w3.org/2001/XMLSchema" xmlns:p="http://schemas.microsoft.com/office/2006/metadata/properties" xmlns:ns3="74c22c11-cfe9-4874-ba72-79eef60be481" targetNamespace="http://schemas.microsoft.com/office/2006/metadata/properties" ma:root="true" ma:fieldsID="a1cc3df0adb4f0be0a199375cd0922e6" ns3:_="">
    <xsd:import namespace="74c22c11-cfe9-4874-ba72-79eef60be4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22c11-cfe9-4874-ba72-79eef60be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C7D727-9020-42F6-8FFF-B479444DC76D}">
  <ds:schemaRefs>
    <ds:schemaRef ds:uri="74c22c11-cfe9-4874-ba72-79eef60be4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A7ECA0-A8FD-416A-A28E-07480B34CD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F4A9C8-29EE-4549-864E-C62011FFC964}">
  <ds:schemaRefs>
    <ds:schemaRef ds:uri="74c22c11-cfe9-4874-ba72-79eef60be4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1337</TotalTime>
  <Words>2877</Words>
  <Application>Microsoft Office PowerPoint</Application>
  <PresentationFormat>와이드스크린</PresentationFormat>
  <Paragraphs>805</Paragraphs>
  <Slides>52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-apple-system</vt:lpstr>
      <vt:lpstr>noto</vt:lpstr>
      <vt:lpstr>Söhne</vt:lpstr>
      <vt:lpstr>나눔스퀘어</vt:lpstr>
      <vt:lpstr>맑은 고딕</vt:lpstr>
      <vt:lpstr>Arial</vt:lpstr>
      <vt:lpstr>Calibri</vt:lpstr>
      <vt:lpstr>Cambria Math</vt:lpstr>
      <vt:lpstr>Times New Roman</vt:lpstr>
      <vt:lpstr>Wingdings</vt:lpstr>
      <vt:lpstr>2020saebyeolpowerpointclassicblue</vt:lpstr>
      <vt:lpstr>CAE Final Report</vt:lpstr>
      <vt:lpstr>CONTENTS</vt:lpstr>
      <vt:lpstr>PowerPoint 프레젠테이션</vt:lpstr>
      <vt:lpstr>PowerPoint 프레젠테이션</vt:lpstr>
      <vt:lpstr>PowerPoint 프레젠테이션</vt:lpstr>
      <vt:lpstr>1. Boundary Condition</vt:lpstr>
      <vt:lpstr>2. Contact Condtion</vt:lpstr>
      <vt:lpstr>PowerPoint 프레젠테이션</vt:lpstr>
      <vt:lpstr>PowerPoint 프레젠테이션</vt:lpstr>
      <vt:lpstr>PowerPoint 프레젠테이션</vt:lpstr>
      <vt:lpstr>PowerPoint 프레젠테이션</vt:lpstr>
      <vt:lpstr>3. Force Condition</vt:lpstr>
      <vt:lpstr>PowerPoint 프레젠테이션</vt:lpstr>
      <vt:lpstr>1. New Front Lower &amp; Rear Upper Arm</vt:lpstr>
      <vt:lpstr>2. New Front Upper &amp; Rear Lower Arm</vt:lpstr>
      <vt:lpstr>PowerPoint 프레젠테이션</vt:lpstr>
      <vt:lpstr>1. Mesh Quality &amp; Method (Front Lower – old)</vt:lpstr>
      <vt:lpstr>2. Mesh Quality &amp; Method (Front Upper – old)</vt:lpstr>
      <vt:lpstr>3. Mesh Quality &amp; Method (Rear Lower – old)</vt:lpstr>
      <vt:lpstr>PowerPoint 프레젠테이션</vt:lpstr>
      <vt:lpstr>5. Mesh Quality &amp; Method (Upper – New)</vt:lpstr>
      <vt:lpstr>6. Mesh Quality &amp; Method (Lower – New)</vt:lpstr>
      <vt:lpstr>PowerPoint 프레젠테이션</vt:lpstr>
      <vt:lpstr>1-1. Front Upper – Linear Acceleration</vt:lpstr>
      <vt:lpstr>1-2. Front Upper – Sudden Stop</vt:lpstr>
      <vt:lpstr>1-3. Front Upper – Cornering</vt:lpstr>
      <vt:lpstr>2-1. Front Lower – Linear Acceleration</vt:lpstr>
      <vt:lpstr>2-2. Front Lower – Sudden Stop</vt:lpstr>
      <vt:lpstr>2-3. Front Lower – Cornering</vt:lpstr>
      <vt:lpstr>3-1. Rear Upper – Linear Acceleration</vt:lpstr>
      <vt:lpstr>3-2. Rear Upper – Sudden Stop</vt:lpstr>
      <vt:lpstr>3-3. Rear Upper – Cornering</vt:lpstr>
      <vt:lpstr>4-1. Rear Lower – Linear Acceleration</vt:lpstr>
      <vt:lpstr>4-2. Rear Lower – Sudden Stop</vt:lpstr>
      <vt:lpstr>4-3. Rear Lower – Cornering</vt:lpstr>
      <vt:lpstr>5-1. Front Upper(New) – Linear Acceleration</vt:lpstr>
      <vt:lpstr>5-2. Front Upper(New) – Sudden Stop</vt:lpstr>
      <vt:lpstr>5-3. Front Upper(New) – Cornering</vt:lpstr>
      <vt:lpstr>6-1. Front Lower(New) – Linear Acceleration</vt:lpstr>
      <vt:lpstr>6-2. Front Lower(New) – Sudden Stop</vt:lpstr>
      <vt:lpstr>6-3. Front Lower(New) – Cornering</vt:lpstr>
      <vt:lpstr>7-1. Rear Lower(New) – Linear Acceleration</vt:lpstr>
      <vt:lpstr>7-1. Rear Lower(New) – Sudden Stop </vt:lpstr>
      <vt:lpstr>7-1. Rear Lower(New) – Cornering</vt:lpstr>
      <vt:lpstr>8-1. Rear Upper(New) – Linear Acceleration</vt:lpstr>
      <vt:lpstr>8-2. Rear Upper(New) – Sudden Stop </vt:lpstr>
      <vt:lpstr>8-3. Rear Upper(New) – Cornering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handong ppt</dc:title>
  <dc:creator>안견힐</dc:creator>
  <cp:lastModifiedBy>박현의/21800330</cp:lastModifiedBy>
  <cp:revision>94</cp:revision>
  <dcterms:created xsi:type="dcterms:W3CDTF">2022-10-02T15:09:40Z</dcterms:created>
  <dcterms:modified xsi:type="dcterms:W3CDTF">2023-12-26T12:29:08Z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0x010100F0F93510A0BEAE4EB03940335B50B47B</vt:lpwstr>
  </property>
</Properties>
</file>